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89" r:id="rId2"/>
    <p:sldId id="390" r:id="rId3"/>
    <p:sldId id="391" r:id="rId4"/>
    <p:sldId id="420" r:id="rId5"/>
    <p:sldId id="421" r:id="rId6"/>
    <p:sldId id="422" r:id="rId7"/>
    <p:sldId id="428" r:id="rId8"/>
    <p:sldId id="429" r:id="rId9"/>
    <p:sldId id="430" r:id="rId10"/>
    <p:sldId id="414" r:id="rId11"/>
    <p:sldId id="423" r:id="rId12"/>
    <p:sldId id="424" r:id="rId13"/>
    <p:sldId id="425" r:id="rId14"/>
    <p:sldId id="426" r:id="rId15"/>
    <p:sldId id="427" r:id="rId16"/>
    <p:sldId id="408" r:id="rId17"/>
    <p:sldId id="409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2FF79"/>
    <a:srgbClr val="EEF088"/>
    <a:srgbClr val="0033CC"/>
    <a:srgbClr val="336600"/>
    <a:srgbClr val="008000"/>
    <a:srgbClr val="6DB0DB"/>
    <a:srgbClr val="0042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11.wmf"/><Relationship Id="rId1" Type="http://schemas.openxmlformats.org/officeDocument/2006/relationships/image" Target="../media/image45.wmf"/><Relationship Id="rId4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image" Target="../media/image11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1.wmf"/><Relationship Id="rId1" Type="http://schemas.openxmlformats.org/officeDocument/2006/relationships/image" Target="../media/image19.wmf"/><Relationship Id="rId4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1DD4F-0A6A-4A59-99F6-81D47C2349B2}" type="datetimeFigureOut">
              <a:rPr lang="zh-CN" altLang="en-US" smtClean="0"/>
              <a:pPr/>
              <a:t>2014-8-17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DA2DA-375E-4C78-B6E1-1993E419C3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A2DA-375E-4C78-B6E1-1993E419C36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A2DA-375E-4C78-B6E1-1993E419C36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A2DA-375E-4C78-B6E1-1993E419C36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A2DA-375E-4C78-B6E1-1993E419C36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6CC8B-CC3D-40B4-A2BE-A5E77A6027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6DAA-FA48-45D3-9107-13936F226E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82301-0ACE-4A58-AFE4-8E52EA62EF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CB97E-B087-4E67-9328-A634E203C0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64A3-0D20-4997-A858-8C21521379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58055-5BB8-4DAC-9936-5CABBCD804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E80CA-1FFE-46B7-AE1F-47B5BDCD10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265D7-6F1D-4819-AA61-94FA3910A3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3392F-A030-47C9-BD11-CB625D1278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6BAF2-12CD-452A-9C04-D09E079871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41418-FC67-446E-A31C-FEB0228924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94664-3AE5-42CF-B406-225C665AAF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1FAC4CC-8554-4614-A205-CC63A3918A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4.png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1.bin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Word_Document3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Microsoft_Word_Document4.docx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2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031BB583-2AFA-43C9-A346-C8B49D54807C}" type="slidenum">
              <a:rPr lang="en-US" altLang="zh-CN" sz="800">
                <a:solidFill>
                  <a:schemeClr val="bg1"/>
                </a:solidFill>
              </a:rPr>
              <a:pPr algn="r"/>
              <a:t>1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051" name="Text Box 14"/>
          <p:cNvSpPr txBox="1">
            <a:spLocks noChangeArrowheads="1"/>
          </p:cNvSpPr>
          <p:nvPr/>
        </p:nvSpPr>
        <p:spPr bwMode="auto">
          <a:xfrm>
            <a:off x="395288" y="80803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列联表分析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2" name="Text Box 20"/>
          <p:cNvSpPr txBox="1">
            <a:spLocks noChangeArrowheads="1"/>
          </p:cNvSpPr>
          <p:nvPr/>
        </p:nvSpPr>
        <p:spPr bwMode="auto">
          <a:xfrm>
            <a:off x="250825" y="1239838"/>
            <a:ext cx="8569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ea typeface="楷体_GB2312" pitchFamily="49" charset="-122"/>
              </a:rPr>
              <a:t>Chapter </a:t>
            </a:r>
            <a:r>
              <a:rPr lang="en-US" altLang="zh-CN" b="1" i="1" dirty="0" smtClean="0">
                <a:solidFill>
                  <a:srgbClr val="008000"/>
                </a:solidFill>
                <a:ea typeface="楷体_GB2312" pitchFamily="49" charset="-122"/>
              </a:rPr>
              <a:t>9 </a:t>
            </a:r>
            <a:r>
              <a:rPr lang="en-US" altLang="zh-CN" b="1" i="1" dirty="0" smtClean="0">
                <a:solidFill>
                  <a:srgbClr val="008000"/>
                </a:solidFill>
              </a:rPr>
              <a:t>Contingency </a:t>
            </a:r>
            <a:r>
              <a:rPr lang="en-US" altLang="zh-CN" b="1" i="1" dirty="0" smtClean="0">
                <a:solidFill>
                  <a:srgbClr val="008000"/>
                </a:solidFill>
              </a:rPr>
              <a:t>Table Analysis</a:t>
            </a:r>
            <a:endParaRPr lang="en-US" altLang="zh-CN" b="1" i="1" dirty="0">
              <a:solidFill>
                <a:srgbClr val="008000"/>
              </a:solidFill>
            </a:endParaRPr>
          </a:p>
        </p:txBody>
      </p:sp>
      <p:sp>
        <p:nvSpPr>
          <p:cNvPr id="2053" name="Text Box 25"/>
          <p:cNvSpPr txBox="1">
            <a:spLocks noChangeArrowheads="1"/>
          </p:cNvSpPr>
          <p:nvPr/>
        </p:nvSpPr>
        <p:spPr bwMode="auto">
          <a:xfrm>
            <a:off x="466725" y="1997075"/>
            <a:ext cx="8208963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ea typeface="楷体_GB2312" pitchFamily="49" charset="-122"/>
              </a:rPr>
              <a:t>主要内容：</a:t>
            </a:r>
            <a:endParaRPr lang="en-US" altLang="zh-CN" dirty="0">
              <a:ea typeface="楷体_GB2312" pitchFamily="49" charset="-122"/>
            </a:endParaRPr>
          </a:p>
          <a:p>
            <a:r>
              <a:rPr lang="en-US" altLang="zh-CN" dirty="0" smtClean="0">
                <a:ea typeface="楷体_GB2312" pitchFamily="49" charset="-122"/>
              </a:rPr>
              <a:t>9.1 </a:t>
            </a:r>
            <a:r>
              <a:rPr lang="zh-CN" altLang="en-US" dirty="0" smtClean="0">
                <a:ea typeface="楷体_GB2312" pitchFamily="49" charset="-122"/>
              </a:rPr>
              <a:t>列联表</a:t>
            </a:r>
            <a:endParaRPr lang="en-US" altLang="zh-CN" dirty="0">
              <a:ea typeface="楷体_GB2312" pitchFamily="49" charset="-122"/>
            </a:endParaRPr>
          </a:p>
          <a:p>
            <a:r>
              <a:rPr lang="en-US" altLang="zh-CN" dirty="0" smtClean="0">
                <a:ea typeface="楷体_GB2312" pitchFamily="49" charset="-122"/>
              </a:rPr>
              <a:t>9.2 </a:t>
            </a:r>
            <a:r>
              <a:rPr lang="zh-CN" altLang="en-US" dirty="0" smtClean="0">
                <a:ea typeface="楷体_GB2312" pitchFamily="49" charset="-122"/>
              </a:rPr>
              <a:t>列联表的独立性检验</a:t>
            </a:r>
            <a:endParaRPr lang="en-US" altLang="zh-CN" dirty="0">
              <a:ea typeface="楷体_GB2312" pitchFamily="49" charset="-122"/>
            </a:endParaRPr>
          </a:p>
          <a:p>
            <a:r>
              <a:rPr lang="en-US" altLang="zh-CN" dirty="0" smtClean="0">
                <a:ea typeface="楷体_GB2312" pitchFamily="49" charset="-122"/>
              </a:rPr>
              <a:t>9.3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en-US" altLang="zh-CN" dirty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10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191679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9.3.1 </a:t>
            </a:r>
            <a:r>
              <a:rPr lang="el-GR" altLang="zh-CN" dirty="0" smtClean="0"/>
              <a:t>φ</a:t>
            </a:r>
            <a:r>
              <a:rPr lang="zh-CN" altLang="zh-CN" dirty="0" smtClean="0"/>
              <a:t>相关系数（</a:t>
            </a:r>
            <a:r>
              <a:rPr lang="el-GR" altLang="zh-CN" dirty="0" smtClean="0"/>
              <a:t> φ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Correlation Coefficient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450" y="2636890"/>
            <a:ext cx="828115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ea typeface="楷体_GB2312"/>
              </a:rPr>
              <a:t>        </a:t>
            </a:r>
            <a:r>
              <a:rPr lang="el-GR" altLang="zh-CN" sz="2000" dirty="0" smtClean="0">
                <a:ea typeface="楷体_GB2312"/>
              </a:rPr>
              <a:t>φ</a:t>
            </a:r>
            <a:r>
              <a:rPr lang="zh-CN" altLang="zh-CN" sz="2000" dirty="0" smtClean="0">
                <a:ea typeface="楷体_GB2312"/>
              </a:rPr>
              <a:t>相关系数是描述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×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列联表数据相关程度最常用的一种相关系数。它的计算公式为：</a:t>
            </a:r>
          </a:p>
          <a:p>
            <a:pPr algn="r"/>
            <a:r>
              <a:rPr lang="en-US" altLang="zh-CN" sz="2000" dirty="0" smtClean="0">
                <a:ea typeface="楷体_GB2312"/>
              </a:rPr>
              <a:t>                         </a:t>
            </a:r>
            <a:r>
              <a:rPr lang="zh-CN" altLang="zh-CN" sz="2000" dirty="0" smtClean="0">
                <a:ea typeface="楷体_GB2312"/>
              </a:rPr>
              <a:t>（</a:t>
            </a:r>
            <a:r>
              <a:rPr lang="en-US" altLang="zh-CN" sz="2000" dirty="0" smtClean="0">
                <a:ea typeface="楷体_GB2312"/>
              </a:rPr>
              <a:t>9.4</a:t>
            </a:r>
            <a:r>
              <a:rPr lang="zh-CN" altLang="zh-CN" sz="2000" dirty="0" smtClean="0">
                <a:ea typeface="楷体_GB2312"/>
              </a:rPr>
              <a:t>）</a:t>
            </a:r>
          </a:p>
          <a:p>
            <a:r>
              <a:rPr lang="en-US" altLang="zh-CN" sz="2000" dirty="0" smtClean="0">
                <a:ea typeface="楷体_GB2312"/>
              </a:rPr>
              <a:t>        </a:t>
            </a:r>
            <a:r>
              <a:rPr lang="zh-CN" altLang="zh-CN" sz="2000" dirty="0" smtClean="0">
                <a:ea typeface="楷体_GB2312"/>
              </a:rPr>
              <a:t>式中，</a:t>
            </a:r>
            <a:r>
              <a:rPr lang="el-GR" altLang="zh-CN" sz="2000" dirty="0" smtClean="0"/>
              <a:t> 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>
                <a:ea typeface="楷体_GB2312"/>
              </a:rPr>
              <a:t>是按式（</a:t>
            </a:r>
            <a:r>
              <a:rPr lang="en-US" altLang="zh-CN" sz="2000" dirty="0" smtClean="0">
                <a:ea typeface="楷体_GB2312"/>
              </a:rPr>
              <a:t>9.1</a:t>
            </a:r>
            <a:r>
              <a:rPr lang="zh-CN" altLang="zh-CN" sz="2000" dirty="0" smtClean="0">
                <a:ea typeface="楷体_GB2312"/>
              </a:rPr>
              <a:t>）计算出的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>
                <a:ea typeface="楷体_GB2312"/>
              </a:rPr>
              <a:t>值；</a:t>
            </a:r>
            <a:r>
              <a:rPr lang="en-US" altLang="zh-CN" sz="2000" i="1" dirty="0" smtClean="0">
                <a:ea typeface="楷体_GB2312"/>
              </a:rPr>
              <a:t>n</a:t>
            </a:r>
            <a:r>
              <a:rPr lang="zh-CN" altLang="zh-CN" sz="2000" dirty="0" smtClean="0">
                <a:ea typeface="楷体_GB2312"/>
              </a:rPr>
              <a:t>为列联表中的总频数，即样本量。</a:t>
            </a:r>
            <a:r>
              <a:rPr lang="el-GR" altLang="zh-CN" sz="2000" dirty="0" smtClean="0">
                <a:ea typeface="楷体_GB2312"/>
              </a:rPr>
              <a:t> φ</a:t>
            </a:r>
            <a:r>
              <a:rPr lang="zh-CN" altLang="zh-CN" sz="2000" dirty="0" smtClean="0">
                <a:ea typeface="楷体_GB2312"/>
              </a:rPr>
              <a:t>系数适合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×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列联表是因为对于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×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列联表中的数据，计算出的</a:t>
            </a:r>
            <a:r>
              <a:rPr lang="el-GR" altLang="zh-CN" sz="2000" dirty="0" smtClean="0">
                <a:ea typeface="楷体_GB2312"/>
              </a:rPr>
              <a:t>φ</a:t>
            </a:r>
            <a:r>
              <a:rPr lang="zh-CN" altLang="zh-CN" sz="2000" dirty="0" smtClean="0">
                <a:ea typeface="楷体_GB2312"/>
              </a:rPr>
              <a:t>系数可以控制在</a:t>
            </a:r>
            <a:r>
              <a:rPr lang="en-US" altLang="zh-CN" sz="2000" dirty="0" smtClean="0">
                <a:ea typeface="楷体_GB2312"/>
              </a:rPr>
              <a:t>0-1</a:t>
            </a:r>
            <a:r>
              <a:rPr lang="zh-CN" altLang="zh-CN" sz="2000" dirty="0" smtClean="0">
                <a:ea typeface="楷体_GB2312"/>
              </a:rPr>
              <a:t>的范围内。表</a:t>
            </a:r>
            <a:r>
              <a:rPr lang="en-US" altLang="zh-CN" sz="2000" dirty="0" smtClean="0">
                <a:ea typeface="楷体_GB2312"/>
              </a:rPr>
              <a:t>9-9</a:t>
            </a:r>
            <a:r>
              <a:rPr lang="zh-CN" altLang="zh-CN" sz="2000" dirty="0" smtClean="0">
                <a:ea typeface="楷体_GB2312"/>
              </a:rPr>
              <a:t>是一个简化的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×</a:t>
            </a:r>
            <a:r>
              <a:rPr lang="en-US" altLang="zh-CN" sz="2000" dirty="0" smtClean="0">
                <a:ea typeface="楷体_GB2312"/>
              </a:rPr>
              <a:t>2</a:t>
            </a:r>
            <a:r>
              <a:rPr lang="zh-CN" altLang="zh-CN" sz="2000" dirty="0" smtClean="0">
                <a:ea typeface="楷体_GB2312"/>
              </a:rPr>
              <a:t>列联表。</a:t>
            </a:r>
          </a:p>
          <a:p>
            <a:endParaRPr lang="zh-CN" altLang="en-US" sz="2000" dirty="0">
              <a:ea typeface="楷体_GB2312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3995920" y="3068950"/>
          <a:ext cx="1152160" cy="788735"/>
        </p:xfrm>
        <a:graphic>
          <a:graphicData uri="http://schemas.openxmlformats.org/presentationml/2006/ole">
            <p:oleObj spid="_x0000_s51201" name="公式" r:id="rId3" imgW="6096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11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191679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9.3.1 </a:t>
            </a:r>
            <a:r>
              <a:rPr lang="el-GR" altLang="zh-CN" dirty="0" smtClean="0"/>
              <a:t>φ</a:t>
            </a:r>
            <a:r>
              <a:rPr lang="zh-CN" altLang="zh-CN" dirty="0" smtClean="0"/>
              <a:t>相关系数（</a:t>
            </a:r>
            <a:r>
              <a:rPr lang="el-GR" altLang="zh-CN" dirty="0" smtClean="0"/>
              <a:t> φ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Correlation Coefficient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440" y="4653170"/>
            <a:ext cx="828115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 smtClean="0"/>
              <a:t>表</a:t>
            </a:r>
            <a:r>
              <a:rPr lang="en-US" altLang="zh-CN" sz="2000" dirty="0" smtClean="0"/>
              <a:t>9-9</a:t>
            </a:r>
            <a:r>
              <a:rPr lang="zh-CN" altLang="zh-CN" sz="2000" dirty="0" smtClean="0"/>
              <a:t>中，</a:t>
            </a:r>
            <a:r>
              <a:rPr lang="en-US" altLang="zh-CN" sz="2000" i="1" dirty="0" smtClean="0"/>
              <a:t>n</a:t>
            </a:r>
            <a:r>
              <a:rPr lang="en-US" altLang="zh-CN" sz="2000" i="1" baseline="-25000" dirty="0" smtClean="0"/>
              <a:t>11</a:t>
            </a:r>
            <a:r>
              <a:rPr lang="zh-CN" altLang="zh-CN" sz="2000" i="1" dirty="0" smtClean="0"/>
              <a:t>，</a:t>
            </a:r>
            <a:r>
              <a:rPr lang="en-US" altLang="zh-CN" sz="2000" i="1" dirty="0" smtClean="0"/>
              <a:t>n</a:t>
            </a:r>
            <a:r>
              <a:rPr lang="en-US" altLang="zh-CN" sz="2000" i="1" baseline="-25000" dirty="0" smtClean="0"/>
              <a:t>12</a:t>
            </a:r>
            <a:r>
              <a:rPr lang="zh-CN" altLang="zh-CN" sz="2000" i="1" dirty="0" smtClean="0"/>
              <a:t>，</a:t>
            </a:r>
            <a:r>
              <a:rPr lang="en-US" altLang="zh-CN" sz="2000" i="1" dirty="0" smtClean="0"/>
              <a:t>n</a:t>
            </a:r>
            <a:r>
              <a:rPr lang="en-US" altLang="zh-CN" sz="2000" i="1" baseline="-25000" dirty="0" smtClean="0"/>
              <a:t>21</a:t>
            </a:r>
            <a:r>
              <a:rPr lang="zh-CN" altLang="zh-CN" sz="2000" i="1" dirty="0" smtClean="0"/>
              <a:t>，</a:t>
            </a:r>
            <a:r>
              <a:rPr lang="en-US" altLang="zh-CN" sz="2000" i="1" dirty="0" smtClean="0"/>
              <a:t>n</a:t>
            </a:r>
            <a:r>
              <a:rPr lang="en-US" altLang="zh-CN" sz="2000" i="1" baseline="-25000" dirty="0" smtClean="0"/>
              <a:t>22</a:t>
            </a:r>
            <a:r>
              <a:rPr lang="zh-CN" altLang="zh-CN" sz="2000" dirty="0" smtClean="0"/>
              <a:t>均为条件频数。当变量</a:t>
            </a:r>
            <a:r>
              <a:rPr lang="en-US" altLang="zh-CN" sz="2000" i="1" dirty="0" smtClean="0"/>
              <a:t>A</a:t>
            </a:r>
            <a:r>
              <a:rPr lang="zh-CN" altLang="zh-CN" sz="2000" i="1" dirty="0" smtClean="0"/>
              <a:t>，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相互独立，不存在相关关系时，应满足：</a:t>
            </a:r>
            <a:endParaRPr lang="en-US" altLang="zh-CN" sz="2000" dirty="0" smtClean="0"/>
          </a:p>
          <a:p>
            <a:r>
              <a:rPr lang="en-US" altLang="zh-CN" sz="2000" dirty="0" smtClean="0"/>
              <a:t>                                                      </a:t>
            </a:r>
            <a:r>
              <a:rPr lang="zh-CN" altLang="en-US" sz="2000" dirty="0" smtClean="0"/>
              <a:t>即</a:t>
            </a:r>
            <a:endParaRPr lang="en-US" altLang="zh-CN" sz="2000" dirty="0" smtClean="0"/>
          </a:p>
          <a:p>
            <a:r>
              <a:rPr lang="en-US" altLang="zh-CN" sz="2000" dirty="0" smtClean="0"/>
              <a:t>                                                  </a:t>
            </a:r>
            <a:endParaRPr lang="zh-CN" altLang="zh-CN" sz="2000" dirty="0" smtClean="0"/>
          </a:p>
          <a:p>
            <a:endParaRPr lang="zh-CN" altLang="en-US" sz="2000" dirty="0">
              <a:ea typeface="楷体_GB2312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971500" y="2416174"/>
          <a:ext cx="6696930" cy="2309005"/>
        </p:xfrm>
        <a:graphic>
          <a:graphicData uri="http://schemas.openxmlformats.org/presentationml/2006/ole">
            <p:oleObj spid="_x0000_s53251" name="文档" r:id="rId3" imgW="5424525" imgH="2025793" progId="Word.Document.12">
              <p:embed/>
            </p:oleObj>
          </a:graphicData>
        </a:graphic>
      </p:graphicFrame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755470" y="5373270"/>
          <a:ext cx="2485051" cy="864120"/>
        </p:xfrm>
        <a:graphic>
          <a:graphicData uri="http://schemas.openxmlformats.org/presentationml/2006/ole">
            <p:oleObj spid="_x0000_s53252" name="公式" r:id="rId4" imgW="1511300" imgH="482600" progId="Equation.3">
              <p:embed/>
            </p:oleObj>
          </a:graphicData>
        </a:graphic>
      </p:graphicFrame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4932050" y="5301260"/>
          <a:ext cx="3384470" cy="956590"/>
        </p:xfrm>
        <a:graphic>
          <a:graphicData uri="http://schemas.openxmlformats.org/presentationml/2006/ole">
            <p:oleObj spid="_x0000_s53254" name="公式" r:id="rId5" imgW="2578100" imgH="863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12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191679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9.3.1 </a:t>
            </a:r>
            <a:r>
              <a:rPr lang="el-GR" altLang="zh-CN" dirty="0" smtClean="0"/>
              <a:t>φ</a:t>
            </a:r>
            <a:r>
              <a:rPr lang="zh-CN" altLang="zh-CN" dirty="0" smtClean="0"/>
              <a:t>相关系数（</a:t>
            </a:r>
            <a:r>
              <a:rPr lang="el-GR" altLang="zh-CN" dirty="0" smtClean="0"/>
              <a:t> φ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Correlation Coefficient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440" y="2492870"/>
            <a:ext cx="828115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 smtClean="0"/>
              <a:t>整理后，得到：</a:t>
            </a:r>
            <a:r>
              <a:rPr lang="en-US" altLang="zh-CN" sz="2000" dirty="0" smtClean="0"/>
              <a:t> </a:t>
            </a:r>
            <a:endParaRPr lang="zh-CN" altLang="zh-CN" sz="2000" dirty="0" smtClean="0"/>
          </a:p>
          <a:p>
            <a:r>
              <a:rPr lang="zh-CN" altLang="zh-CN" sz="2000" dirty="0" smtClean="0"/>
              <a:t>因此，差值</a:t>
            </a:r>
            <a:r>
              <a:rPr lang="en-US" altLang="zh-CN" sz="2000" dirty="0" smtClean="0"/>
              <a:t>                             </a:t>
            </a:r>
            <a:r>
              <a:rPr lang="zh-CN" altLang="zh-CN" sz="2000" dirty="0" smtClean="0"/>
              <a:t>的大小可以度量变量之间相关程度的强弱。差值越大，说明两个变量的关联程度越高。</a:t>
            </a:r>
            <a:r>
              <a:rPr lang="el-GR" altLang="zh-CN" sz="2000" dirty="0" smtClean="0"/>
              <a:t> φ</a:t>
            </a:r>
            <a:r>
              <a:rPr lang="zh-CN" altLang="zh-CN" sz="2000" dirty="0" smtClean="0"/>
              <a:t>系数就是以</a:t>
            </a:r>
            <a:r>
              <a:rPr lang="en-US" altLang="zh-CN" sz="2000" dirty="0" smtClean="0"/>
              <a:t>                             </a:t>
            </a:r>
            <a:r>
              <a:rPr lang="zh-CN" altLang="zh-CN" sz="2000" dirty="0" smtClean="0"/>
              <a:t>的差值为基础，实现对两个变量相关程度的测定。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zh-CN" altLang="zh-CN" sz="2000" dirty="0" smtClean="0"/>
              <a:t>当</a:t>
            </a:r>
            <a:r>
              <a:rPr lang="en-US" altLang="zh-CN" sz="2000" dirty="0" smtClean="0"/>
              <a:t>                 </a:t>
            </a:r>
            <a:r>
              <a:rPr lang="zh-CN" altLang="zh-CN" sz="2000" dirty="0" smtClean="0"/>
              <a:t>时，表明变量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，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之间相互独立，这时</a:t>
            </a:r>
            <a:r>
              <a:rPr lang="el-GR" altLang="zh-CN" sz="2000" dirty="0" smtClean="0"/>
              <a:t>φ </a:t>
            </a:r>
            <a:r>
              <a:rPr lang="en-US" altLang="zh-CN" sz="2000" dirty="0" smtClean="0"/>
              <a:t>=0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r>
              <a:rPr lang="zh-CN" altLang="zh-CN" sz="2000" dirty="0" smtClean="0"/>
              <a:t>若</a:t>
            </a:r>
            <a:r>
              <a:rPr lang="en-US" altLang="zh-CN" sz="2000" baseline="-25000" dirty="0" smtClean="0"/>
              <a:t>                              </a:t>
            </a:r>
            <a:r>
              <a:rPr lang="zh-CN" altLang="zh-CN" sz="2000" dirty="0" smtClean="0"/>
              <a:t>，由式（</a:t>
            </a:r>
            <a:r>
              <a:rPr lang="en-US" altLang="zh-CN" sz="2000" dirty="0" smtClean="0"/>
              <a:t>9.5</a:t>
            </a:r>
            <a:r>
              <a:rPr lang="zh-CN" altLang="zh-CN" sz="2000" dirty="0" smtClean="0"/>
              <a:t>）计算的</a:t>
            </a:r>
            <a:r>
              <a:rPr lang="el-GR" altLang="zh-CN" sz="2000" dirty="0" smtClean="0"/>
              <a:t>φ </a:t>
            </a:r>
            <a:r>
              <a:rPr lang="en-US" altLang="zh-CN" sz="2000" dirty="0" smtClean="0"/>
              <a:t>=1 </a:t>
            </a:r>
            <a:r>
              <a:rPr lang="zh-CN" altLang="zh-CN" sz="2000" dirty="0" smtClean="0"/>
              <a:t>，这是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与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完全相关的一种情况。同样，若</a:t>
            </a:r>
            <a:r>
              <a:rPr lang="en-US" altLang="zh-CN" sz="2000" dirty="0" smtClean="0"/>
              <a:t>                      </a:t>
            </a:r>
            <a:r>
              <a:rPr lang="zh-CN" altLang="zh-CN" sz="2000" dirty="0" smtClean="0"/>
              <a:t>由式（</a:t>
            </a:r>
            <a:r>
              <a:rPr lang="en-US" altLang="zh-CN" sz="2000" dirty="0" smtClean="0"/>
              <a:t>9.5</a:t>
            </a:r>
            <a:r>
              <a:rPr lang="zh-CN" altLang="zh-CN" sz="2000" dirty="0" smtClean="0"/>
              <a:t>）计算的</a:t>
            </a:r>
            <a:r>
              <a:rPr lang="el-GR" altLang="zh-CN" sz="2000" dirty="0" smtClean="0"/>
              <a:t>φ </a:t>
            </a:r>
            <a:r>
              <a:rPr lang="en-US" altLang="zh-CN" sz="2000" dirty="0" smtClean="0"/>
              <a:t>=-1 </a:t>
            </a:r>
            <a:r>
              <a:rPr lang="zh-CN" altLang="zh-CN" sz="2000" dirty="0" smtClean="0"/>
              <a:t>，这也是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与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完全相关的一种情况。</a:t>
            </a:r>
            <a:r>
              <a:rPr lang="en-US" altLang="zh-CN" sz="2000" dirty="0" smtClean="0"/>
              <a:t>                                     </a:t>
            </a:r>
            <a:endParaRPr lang="zh-CN" altLang="en-US" sz="2000" dirty="0">
              <a:ea typeface="楷体_GB2312"/>
            </a:endParaRP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4277" name="Object 5"/>
          <p:cNvGraphicFramePr>
            <a:graphicFrameLocks noChangeAspect="1"/>
          </p:cNvGraphicFramePr>
          <p:nvPr/>
        </p:nvGraphicFramePr>
        <p:xfrm>
          <a:off x="2627730" y="2492870"/>
          <a:ext cx="2088290" cy="396055"/>
        </p:xfrm>
        <a:graphic>
          <a:graphicData uri="http://schemas.openxmlformats.org/presentationml/2006/ole">
            <p:oleObj spid="_x0000_s54277" name="公式" r:id="rId4" imgW="1104421" imgH="215806" progId="Equation.3">
              <p:embed/>
            </p:oleObj>
          </a:graphicData>
        </a:graphic>
      </p:graphicFrame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1907630" y="2996940"/>
          <a:ext cx="1781683" cy="288040"/>
        </p:xfrm>
        <a:graphic>
          <a:graphicData uri="http://schemas.openxmlformats.org/presentationml/2006/ole">
            <p:oleObj spid="_x0000_s54279" name="公式" r:id="rId5" imgW="850531" imgH="215806" progId="Equation.3">
              <p:embed/>
            </p:oleObj>
          </a:graphicData>
        </a:graphic>
      </p:graphicFrame>
      <p:graphicFrame>
        <p:nvGraphicFramePr>
          <p:cNvPr id="54281" name="Object 9"/>
          <p:cNvGraphicFramePr>
            <a:graphicFrameLocks noChangeAspect="1"/>
          </p:cNvGraphicFramePr>
          <p:nvPr/>
        </p:nvGraphicFramePr>
        <p:xfrm>
          <a:off x="7020340" y="3284980"/>
          <a:ext cx="1781175" cy="287337"/>
        </p:xfrm>
        <a:graphic>
          <a:graphicData uri="http://schemas.openxmlformats.org/presentationml/2006/ole">
            <p:oleObj spid="_x0000_s54281" name="公式" r:id="rId6" imgW="850531" imgH="215806" progId="Equation.3">
              <p:embed/>
            </p:oleObj>
          </a:graphicData>
        </a:graphic>
      </p:graphicFrame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4282" name="Object 10"/>
          <p:cNvGraphicFramePr>
            <a:graphicFrameLocks noChangeAspect="1"/>
          </p:cNvGraphicFramePr>
          <p:nvPr/>
        </p:nvGraphicFramePr>
        <p:xfrm>
          <a:off x="1835620" y="4005080"/>
          <a:ext cx="5400750" cy="845334"/>
        </p:xfrm>
        <a:graphic>
          <a:graphicData uri="http://schemas.openxmlformats.org/presentationml/2006/ole">
            <p:oleObj spid="_x0000_s54282" name="公式" r:id="rId7" imgW="3289300" imgH="508000" progId="Equation.3">
              <p:embed/>
            </p:oleObj>
          </a:graphicData>
        </a:graphic>
      </p:graphicFrame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899490" y="5085230"/>
          <a:ext cx="1008140" cy="209550"/>
        </p:xfrm>
        <a:graphic>
          <a:graphicData uri="http://schemas.openxmlformats.org/presentationml/2006/ole">
            <p:oleObj spid="_x0000_s54284" name="公式" r:id="rId8" imgW="875920" imgH="215806" progId="Equation.3">
              <p:embed/>
            </p:oleObj>
          </a:graphicData>
        </a:graphic>
      </p:graphicFrame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4286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490" y="5445280"/>
            <a:ext cx="1152525" cy="219075"/>
          </a:xfrm>
          <a:prstGeom prst="rect">
            <a:avLst/>
          </a:prstGeom>
          <a:noFill/>
        </p:spPr>
      </p:pic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4288" name="Picture 1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00" y="5805330"/>
            <a:ext cx="1304925" cy="21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13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191679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9.3.2 </a:t>
            </a:r>
            <a:r>
              <a:rPr lang="zh-CN" altLang="zh-CN" dirty="0" smtClean="0"/>
              <a:t>列联相关系数（</a:t>
            </a:r>
            <a:r>
              <a:rPr lang="en-US" altLang="zh-CN" dirty="0" smtClean="0"/>
              <a:t>Coefficient of Contingency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440" y="2492870"/>
            <a:ext cx="82811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列联相关系数又称列联系数</a:t>
            </a:r>
            <a:r>
              <a:rPr lang="zh-CN" altLang="en-US" sz="2000" dirty="0" smtClean="0"/>
              <a:t>，</a:t>
            </a:r>
            <a:r>
              <a:rPr lang="zh-CN" altLang="zh-CN" sz="2000" dirty="0" smtClean="0"/>
              <a:t>简称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系数，主要用于大于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列联表的情况。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系数的计算公式为：</a:t>
            </a:r>
          </a:p>
          <a:p>
            <a:pPr algn="r"/>
            <a:r>
              <a:rPr lang="en-US" altLang="zh-CN" sz="2000" dirty="0" smtClean="0"/>
              <a:t>                          (9.6)</a:t>
            </a:r>
            <a:endParaRPr lang="zh-CN" altLang="zh-CN" sz="2000" dirty="0" smtClean="0"/>
          </a:p>
          <a:p>
            <a:r>
              <a:rPr lang="en-US" altLang="zh-CN" sz="2000" b="1" dirty="0" smtClean="0"/>
              <a:t>      </a:t>
            </a:r>
            <a:r>
              <a:rPr lang="en-US" altLang="zh-CN" sz="2000" dirty="0" smtClean="0"/>
              <a:t>  </a:t>
            </a:r>
            <a:r>
              <a:rPr lang="zh-CN" altLang="zh-CN" sz="2000" dirty="0" smtClean="0"/>
              <a:t>当列联表中的两个变量相互独立时，系数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=0</a:t>
            </a:r>
            <a:r>
              <a:rPr lang="zh-CN" altLang="zh-CN" sz="2000" dirty="0" smtClean="0"/>
              <a:t>，但它不可能大于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，这一点从式（</a:t>
            </a:r>
            <a:r>
              <a:rPr lang="en-US" altLang="zh-CN" sz="2000" dirty="0" smtClean="0"/>
              <a:t>9.6</a:t>
            </a:r>
            <a:r>
              <a:rPr lang="zh-CN" altLang="zh-CN" sz="2000" dirty="0" smtClean="0"/>
              <a:t>）中也可以反映出来。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系数的特点是，其可能的最大值依赖于列联表的行数和列数，且随着行数</a:t>
            </a:r>
            <a:r>
              <a:rPr lang="en-US" altLang="zh-CN" sz="2000" i="1" dirty="0" smtClean="0"/>
              <a:t>r</a:t>
            </a:r>
            <a:r>
              <a:rPr lang="zh-CN" altLang="zh-CN" sz="2000" dirty="0" smtClean="0"/>
              <a:t>和列数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的增大而增大。例如，当两个变量完全相关时，对于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表，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=0.707 1</a:t>
            </a:r>
            <a:r>
              <a:rPr lang="zh-CN" altLang="zh-CN" sz="2000" dirty="0" smtClean="0"/>
              <a:t>；对于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表，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=0.816 5</a:t>
            </a:r>
            <a:r>
              <a:rPr lang="zh-CN" altLang="zh-CN" sz="2000" dirty="0" smtClean="0"/>
              <a:t>；而对于</a:t>
            </a:r>
            <a:r>
              <a:rPr lang="en-US" altLang="zh-CN" sz="2000" dirty="0" smtClean="0"/>
              <a:t>4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4</a:t>
            </a:r>
            <a:r>
              <a:rPr lang="zh-CN" altLang="zh-CN" sz="2000" dirty="0" smtClean="0"/>
              <a:t>表，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=0.87</a:t>
            </a:r>
            <a:r>
              <a:rPr lang="zh-CN" altLang="zh-CN" sz="2000" dirty="0" smtClean="0"/>
              <a:t>。因此，根据不同的行和列计算的列联系数不便于比较，除非两个列联表中行数和列数一致。这是列联系数的局限。但由于其计算方便，且对总体的分布没有任何要求，所以列联系数仍不失为一种适应性较广的测度值。</a:t>
            </a:r>
            <a:endParaRPr lang="zh-CN" altLang="zh-CN" sz="2000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3851900" y="2996940"/>
          <a:ext cx="1368190" cy="663707"/>
        </p:xfrm>
        <a:graphic>
          <a:graphicData uri="http://schemas.openxmlformats.org/presentationml/2006/ole">
            <p:oleObj spid="_x0000_s55303" name="公式" r:id="rId4" imgW="799753" imgH="48239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14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1916790"/>
            <a:ext cx="806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9.3.3 </a:t>
            </a:r>
            <a:r>
              <a:rPr lang="en-US" altLang="zh-CN" i="1" dirty="0" smtClean="0"/>
              <a:t>V</a:t>
            </a:r>
            <a:r>
              <a:rPr lang="zh-CN" altLang="zh-CN" dirty="0" smtClean="0"/>
              <a:t>相关系数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440" y="2492870"/>
            <a:ext cx="828115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鉴于</a:t>
            </a:r>
            <a:r>
              <a:rPr lang="el-GR" altLang="zh-CN" sz="2000" dirty="0" smtClean="0"/>
              <a:t>φ</a:t>
            </a:r>
            <a:r>
              <a:rPr lang="zh-CN" altLang="zh-CN" sz="2000" dirty="0" smtClean="0"/>
              <a:t>系数无上限，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系数小于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的情况，克莱默（</a:t>
            </a:r>
            <a:r>
              <a:rPr lang="en-US" altLang="zh-CN" sz="2000" dirty="0" err="1" smtClean="0"/>
              <a:t>Gramer</a:t>
            </a:r>
            <a:r>
              <a:rPr lang="zh-CN" altLang="zh-CN" sz="2000" dirty="0" smtClean="0"/>
              <a:t>）提出了</a:t>
            </a:r>
            <a:r>
              <a:rPr lang="en-US" altLang="zh-CN" sz="2000" i="1" dirty="0" smtClean="0"/>
              <a:t>V</a:t>
            </a:r>
            <a:r>
              <a:rPr lang="zh-CN" altLang="zh-CN" sz="2000" dirty="0" smtClean="0"/>
              <a:t>相关系数。</a:t>
            </a:r>
            <a:r>
              <a:rPr lang="en-US" altLang="zh-CN" sz="2000" i="1" dirty="0" smtClean="0"/>
              <a:t>V</a:t>
            </a:r>
            <a:r>
              <a:rPr lang="zh-CN" altLang="zh-CN" sz="2000" dirty="0" smtClean="0"/>
              <a:t>系数的计算公式为：</a:t>
            </a:r>
          </a:p>
          <a:p>
            <a:pPr algn="r"/>
            <a:r>
              <a:rPr lang="en-US" altLang="zh-CN" sz="2000" dirty="0" smtClean="0"/>
              <a:t>           (9.7)</a:t>
            </a:r>
            <a:endParaRPr lang="zh-CN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 </a:t>
            </a:r>
            <a:r>
              <a:rPr lang="zh-CN" altLang="zh-CN" sz="2000" dirty="0" smtClean="0"/>
              <a:t>它的计算也是以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值为基础的。式中的</a:t>
            </a:r>
            <a:r>
              <a:rPr lang="en-US" altLang="zh-CN" sz="2000" dirty="0" smtClean="0"/>
              <a:t>                   </a:t>
            </a:r>
            <a:r>
              <a:rPr lang="zh-CN" altLang="zh-CN" sz="2000" dirty="0" smtClean="0"/>
              <a:t>表示取</a:t>
            </a:r>
            <a:r>
              <a:rPr lang="en-US" altLang="zh-CN" sz="2000" dirty="0" smtClean="0"/>
              <a:t>                </a:t>
            </a:r>
            <a:r>
              <a:rPr lang="zh-CN" altLang="zh-CN" sz="2000" dirty="0" smtClean="0"/>
              <a:t>中较小的一个。当两个变量相互独立时，</a:t>
            </a:r>
            <a:r>
              <a:rPr lang="en-US" altLang="zh-CN" sz="2000" i="1" dirty="0" smtClean="0"/>
              <a:t>V</a:t>
            </a:r>
            <a:r>
              <a:rPr lang="en-US" altLang="zh-CN" sz="2000" dirty="0" smtClean="0"/>
              <a:t>=0</a:t>
            </a:r>
            <a:r>
              <a:rPr lang="zh-CN" altLang="zh-CN" sz="2000" dirty="0" smtClean="0"/>
              <a:t>；当两个变量完全相关时，</a:t>
            </a:r>
            <a:r>
              <a:rPr lang="en-US" altLang="zh-CN" sz="2000" i="1" dirty="0" smtClean="0"/>
              <a:t>V</a:t>
            </a:r>
            <a:r>
              <a:rPr lang="en-US" altLang="zh-CN" sz="2000" dirty="0" smtClean="0"/>
              <a:t>=1</a:t>
            </a:r>
            <a:r>
              <a:rPr lang="zh-CN" altLang="zh-CN" sz="2000" dirty="0" smtClean="0"/>
              <a:t>。所以</a:t>
            </a:r>
            <a:r>
              <a:rPr lang="en-US" altLang="zh-CN" sz="2000" i="1" dirty="0" smtClean="0"/>
              <a:t>V</a:t>
            </a:r>
            <a:r>
              <a:rPr lang="zh-CN" altLang="zh-CN" sz="2000" dirty="0" smtClean="0"/>
              <a:t>的取值在</a:t>
            </a:r>
            <a:r>
              <a:rPr lang="en-US" altLang="zh-CN" sz="2000" dirty="0" smtClean="0"/>
              <a:t>0-1</a:t>
            </a:r>
            <a:r>
              <a:rPr lang="zh-CN" altLang="zh-CN" sz="2000" dirty="0" smtClean="0"/>
              <a:t>之间。如果列联表中有一维为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，即</a:t>
            </a:r>
            <a:r>
              <a:rPr lang="en-US" altLang="zh-CN" sz="2000" dirty="0" smtClean="0"/>
              <a:t>                      =1</a:t>
            </a:r>
            <a:r>
              <a:rPr lang="zh-CN" altLang="zh-CN" sz="2000" dirty="0" smtClean="0"/>
              <a:t>，则</a:t>
            </a:r>
            <a:r>
              <a:rPr lang="en-US" altLang="zh-CN" sz="2000" i="1" dirty="0" smtClean="0"/>
              <a:t>V</a:t>
            </a:r>
            <a:r>
              <a:rPr lang="zh-CN" altLang="zh-CN" sz="2000" dirty="0" smtClean="0"/>
              <a:t>值就等于</a:t>
            </a:r>
            <a:r>
              <a:rPr lang="el-GR" altLang="zh-CN" sz="2000" dirty="0" smtClean="0"/>
              <a:t>φ</a:t>
            </a:r>
            <a:r>
              <a:rPr lang="zh-CN" altLang="zh-CN" sz="2000" dirty="0" smtClean="0"/>
              <a:t>值。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203810" y="3212970"/>
          <a:ext cx="2499171" cy="720100"/>
        </p:xfrm>
        <a:graphic>
          <a:graphicData uri="http://schemas.openxmlformats.org/presentationml/2006/ole">
            <p:oleObj spid="_x0000_s59395" name="公式" r:id="rId4" imgW="1688367" imgH="482391" progId="Equation.3">
              <p:embed/>
            </p:oleObj>
          </a:graphicData>
        </a:graphic>
      </p:graphicFrame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5004060" y="4293120"/>
          <a:ext cx="1104900" cy="209550"/>
        </p:xfrm>
        <a:graphic>
          <a:graphicData uri="http://schemas.openxmlformats.org/presentationml/2006/ole">
            <p:oleObj spid="_x0000_s59397" name="公式" r:id="rId5" imgW="1104421" imgH="215806" progId="Equation.3">
              <p:embed/>
            </p:oleObj>
          </a:graphicData>
        </a:graphic>
      </p:graphicFrame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9399" name="Object 7"/>
          <p:cNvGraphicFramePr>
            <a:graphicFrameLocks noChangeAspect="1"/>
          </p:cNvGraphicFramePr>
          <p:nvPr/>
        </p:nvGraphicFramePr>
        <p:xfrm>
          <a:off x="6948330" y="4221109"/>
          <a:ext cx="936130" cy="239475"/>
        </p:xfrm>
        <a:graphic>
          <a:graphicData uri="http://schemas.openxmlformats.org/presentationml/2006/ole">
            <p:oleObj spid="_x0000_s59399" name="公式" r:id="rId6" imgW="812447" imgH="203112" progId="Equation.3">
              <p:embed/>
            </p:oleObj>
          </a:graphicData>
        </a:graphic>
      </p:graphicFrame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9401" name="Object 9"/>
          <p:cNvGraphicFramePr>
            <a:graphicFrameLocks noChangeAspect="1"/>
          </p:cNvGraphicFramePr>
          <p:nvPr/>
        </p:nvGraphicFramePr>
        <p:xfrm>
          <a:off x="6588280" y="4869200"/>
          <a:ext cx="1368190" cy="209550"/>
        </p:xfrm>
        <a:graphic>
          <a:graphicData uri="http://schemas.openxmlformats.org/presentationml/2006/ole">
            <p:oleObj spid="_x0000_s59401" name="公式" r:id="rId7" imgW="1104421" imgH="21580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3DDC4FF6-594C-4546-9D9D-F5460753368A}" type="slidenum">
              <a:rPr lang="en-US" altLang="zh-CN" sz="800">
                <a:solidFill>
                  <a:schemeClr val="bg1"/>
                </a:solidFill>
              </a:rPr>
              <a:pPr algn="r"/>
              <a:t>15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1507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9.3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dirty="0" smtClean="0">
                <a:ea typeface="楷体_GB2312" pitchFamily="49" charset="-122"/>
              </a:rPr>
              <a:t>列联表的相关性度量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3 Correlation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Measure </a:t>
            </a:r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440" y="1916790"/>
            <a:ext cx="828115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 smtClean="0"/>
              <a:t>在例</a:t>
            </a:r>
            <a:r>
              <a:rPr lang="en-US" altLang="zh-CN" sz="2000" dirty="0" smtClean="0"/>
              <a:t>9-3</a:t>
            </a:r>
            <a:r>
              <a:rPr lang="zh-CN" altLang="zh-CN" sz="2000" dirty="0" smtClean="0"/>
              <a:t>中，独立性检验的结果表明不同地区的人对计划书的看法是相关的。那么，这种相关程度有多高，能否对此给出数量化描述？</a:t>
            </a:r>
          </a:p>
          <a:p>
            <a:r>
              <a:rPr lang="zh-CN" altLang="zh-CN" sz="2000" dirty="0" smtClean="0"/>
              <a:t>由前已知，计算出的</a:t>
            </a:r>
            <a:r>
              <a:rPr lang="en-US" altLang="zh-CN" sz="2000" dirty="0" smtClean="0"/>
              <a:t> 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 </a:t>
            </a:r>
            <a:r>
              <a:rPr lang="en-US" altLang="zh-CN" sz="2000" dirty="0" smtClean="0"/>
              <a:t>=105.55</a:t>
            </a:r>
            <a:r>
              <a:rPr lang="zh-CN" altLang="zh-CN" sz="2000" dirty="0" smtClean="0"/>
              <a:t>，列联表的总频数</a:t>
            </a:r>
            <a:r>
              <a:rPr lang="en-US" altLang="zh-CN" sz="2000" i="1" dirty="0" smtClean="0"/>
              <a:t>n</a:t>
            </a:r>
            <a:r>
              <a:rPr lang="en-US" altLang="zh-CN" sz="2000" dirty="0" smtClean="0"/>
              <a:t>=400</a:t>
            </a:r>
            <a:r>
              <a:rPr lang="zh-CN" altLang="zh-CN" sz="2000" dirty="0" smtClean="0"/>
              <a:t>。这是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列联表，</a:t>
            </a:r>
            <a:r>
              <a:rPr lang="en-US" altLang="zh-CN" sz="2000" dirty="0" smtClean="0"/>
              <a:t>                     =2</a:t>
            </a:r>
            <a:r>
              <a:rPr lang="zh-CN" altLang="zh-CN" sz="2000" dirty="0" smtClean="0"/>
              <a:t>。于是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zh-CN" altLang="zh-CN" sz="2000" dirty="0" smtClean="0"/>
          </a:p>
          <a:p>
            <a:r>
              <a:rPr lang="zh-CN" altLang="zh-CN" sz="2000" dirty="0" smtClean="0"/>
              <a:t>对于</a:t>
            </a:r>
            <a:r>
              <a:rPr lang="el-GR" altLang="zh-CN" sz="2000" dirty="0" smtClean="0"/>
              <a:t>φ</a:t>
            </a:r>
            <a:r>
              <a:rPr lang="zh-CN" altLang="zh-CN" sz="2000" dirty="0" smtClean="0"/>
              <a:t>而言，当</a:t>
            </a:r>
            <a:r>
              <a:rPr lang="en-US" altLang="zh-CN" sz="2000" i="1" dirty="0" smtClean="0"/>
              <a:t>r</a:t>
            </a:r>
            <a:r>
              <a:rPr lang="en-US" altLang="zh-CN" sz="2000" dirty="0" smtClean="0"/>
              <a:t>&gt;2,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&gt;2</a:t>
            </a:r>
            <a:r>
              <a:rPr lang="zh-CN" altLang="zh-CN" sz="2000" dirty="0" smtClean="0"/>
              <a:t>时，</a:t>
            </a:r>
            <a:r>
              <a:rPr lang="el-GR" altLang="zh-CN" sz="2000" dirty="0" smtClean="0"/>
              <a:t> φ</a:t>
            </a:r>
            <a:r>
              <a:rPr lang="zh-CN" altLang="zh-CN" sz="2000" dirty="0" smtClean="0"/>
              <a:t>值有可能突破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，相比之下，本例中的</a:t>
            </a:r>
            <a:r>
              <a:rPr lang="el-GR" altLang="zh-CN" sz="2000" dirty="0" smtClean="0"/>
              <a:t>φ</a:t>
            </a:r>
            <a:r>
              <a:rPr lang="en-US" altLang="zh-CN" sz="2000" dirty="0" smtClean="0"/>
              <a:t>=0.514</a:t>
            </a:r>
            <a:r>
              <a:rPr lang="zh-CN" altLang="zh-CN" sz="2000" dirty="0" smtClean="0"/>
              <a:t>不会显得很大；对于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而言，其结果必然低于</a:t>
            </a:r>
            <a:r>
              <a:rPr lang="el-GR" altLang="zh-CN" sz="2000" dirty="0" smtClean="0"/>
              <a:t>φ</a:t>
            </a:r>
            <a:r>
              <a:rPr lang="zh-CN" altLang="zh-CN" sz="2000" dirty="0" smtClean="0"/>
              <a:t>值，本例中是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列联表，但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值为</a:t>
            </a:r>
            <a:r>
              <a:rPr lang="en-US" altLang="zh-CN" sz="2000" dirty="0" smtClean="0"/>
              <a:t>0.457</a:t>
            </a:r>
            <a:r>
              <a:rPr lang="zh-CN" altLang="zh-CN" sz="2000" dirty="0" smtClean="0"/>
              <a:t>，相关关系比较显著；对于</a:t>
            </a:r>
            <a:r>
              <a:rPr lang="en-US" altLang="zh-CN" sz="2000" dirty="0" smtClean="0"/>
              <a:t>V</a:t>
            </a:r>
            <a:r>
              <a:rPr lang="zh-CN" altLang="zh-CN" sz="2000" dirty="0" smtClean="0"/>
              <a:t>而言，</a:t>
            </a:r>
            <a:r>
              <a:rPr lang="en-US" altLang="zh-CN" sz="2000" dirty="0" smtClean="0"/>
              <a:t>V=0.363</a:t>
            </a:r>
            <a:r>
              <a:rPr lang="zh-CN" altLang="zh-CN" sz="2000" dirty="0" smtClean="0"/>
              <a:t>更小一些，但能表明相关关系比较显著。综合起来可以认为，不同地区的人对计划书的看法是相关的，这种关系的密切程度较高。</a:t>
            </a:r>
            <a:endParaRPr lang="zh-CN" altLang="zh-CN" sz="2000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1043510" y="3068950"/>
          <a:ext cx="1368190" cy="259484"/>
        </p:xfrm>
        <a:graphic>
          <a:graphicData uri="http://schemas.openxmlformats.org/presentationml/2006/ole">
            <p:oleObj spid="_x0000_s61446" name="公式" r:id="rId4" imgW="1104421" imgH="215806" progId="Equation.3">
              <p:embed/>
            </p:oleObj>
          </a:graphicData>
        </a:graphic>
      </p:graphicFrame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3635870" y="3212970"/>
          <a:ext cx="1809750" cy="466725"/>
        </p:xfrm>
        <a:graphic>
          <a:graphicData uri="http://schemas.openxmlformats.org/presentationml/2006/ole">
            <p:oleObj spid="_x0000_s61448" name="公式" r:id="rId5" imgW="1803400" imgH="457200" progId="Equation.3">
              <p:embed/>
            </p:oleObj>
          </a:graphicData>
        </a:graphic>
      </p:graphicFrame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1450" name="Object 10"/>
          <p:cNvGraphicFramePr>
            <a:graphicFrameLocks noChangeAspect="1"/>
          </p:cNvGraphicFramePr>
          <p:nvPr/>
        </p:nvGraphicFramePr>
        <p:xfrm>
          <a:off x="3491850" y="3789050"/>
          <a:ext cx="2362200" cy="485775"/>
        </p:xfrm>
        <a:graphic>
          <a:graphicData uri="http://schemas.openxmlformats.org/presentationml/2006/ole">
            <p:oleObj spid="_x0000_s61450" name="公式" r:id="rId6" imgW="2362200" imgH="482600" progId="Equation.3">
              <p:embed/>
            </p:oleObj>
          </a:graphicData>
        </a:graphic>
      </p:graphicFrame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3347830" y="4365130"/>
          <a:ext cx="2905125" cy="485775"/>
        </p:xfrm>
        <a:graphic>
          <a:graphicData uri="http://schemas.openxmlformats.org/presentationml/2006/ole">
            <p:oleObj spid="_x0000_s61452" name="公式" r:id="rId7" imgW="2908300" imgH="482600" progId="Equation.3">
              <p:embed/>
            </p:oleObj>
          </a:graphicData>
        </a:graphic>
      </p:graphicFrame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1454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676275" cy="18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1EC48A3C-4D79-4F1C-B7F3-268CE2A7193E}" type="slidenum">
              <a:rPr lang="en-US" altLang="zh-CN" sz="800">
                <a:solidFill>
                  <a:schemeClr val="bg1"/>
                </a:solidFill>
              </a:rPr>
              <a:pPr algn="r"/>
              <a:t>16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2531" name="Text Box 14"/>
          <p:cNvSpPr txBox="1">
            <a:spLocks noChangeArrowheads="1"/>
          </p:cNvSpPr>
          <p:nvPr/>
        </p:nvSpPr>
        <p:spPr bwMode="auto">
          <a:xfrm>
            <a:off x="395288" y="8143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latin typeface="楷体_GB2312" pitchFamily="49" charset="-122"/>
                <a:ea typeface="楷体_GB2312" pitchFamily="49" charset="-122"/>
              </a:rPr>
              <a:t>本章小结</a:t>
            </a:r>
          </a:p>
        </p:txBody>
      </p:sp>
      <p:sp>
        <p:nvSpPr>
          <p:cNvPr id="22532" name="Text Box 20"/>
          <p:cNvSpPr txBox="1">
            <a:spLocks noChangeArrowheads="1"/>
          </p:cNvSpPr>
          <p:nvPr/>
        </p:nvSpPr>
        <p:spPr bwMode="auto">
          <a:xfrm>
            <a:off x="250825" y="1246188"/>
            <a:ext cx="8569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>
                <a:solidFill>
                  <a:srgbClr val="008000"/>
                </a:solidFill>
                <a:ea typeface="楷体_GB2312" pitchFamily="49" charset="-122"/>
              </a:rPr>
              <a:t>Summary</a:t>
            </a:r>
            <a:endParaRPr lang="en-US" altLang="zh-CN" b="1" i="1">
              <a:solidFill>
                <a:srgbClr val="008000"/>
              </a:solidFill>
            </a:endParaRPr>
          </a:p>
        </p:txBody>
      </p:sp>
      <p:sp>
        <p:nvSpPr>
          <p:cNvPr id="22533" name="TextBox 19"/>
          <p:cNvSpPr txBox="1">
            <a:spLocks noChangeArrowheads="1"/>
          </p:cNvSpPr>
          <p:nvPr/>
        </p:nvSpPr>
        <p:spPr bwMode="auto">
          <a:xfrm>
            <a:off x="611188" y="2182813"/>
            <a:ext cx="72009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 dirty="0" smtClean="0"/>
              <a:t>        </a:t>
            </a:r>
            <a:r>
              <a:rPr lang="zh-CN" altLang="zh-CN" sz="1600" dirty="0" smtClean="0"/>
              <a:t>列联表是将观测数据按两个或更多个属性（定性变量）分类时所列出的一个频数表格。列联表分析主要解决的问题是依据从总体中抽取的简单样本，判断总体中两个或多个属性是否独立。本章主要介绍二维</a:t>
            </a:r>
            <a:r>
              <a:rPr lang="en-US" altLang="zh-CN" sz="1600" i="1" dirty="0" smtClean="0"/>
              <a:t>r</a:t>
            </a:r>
            <a:r>
              <a:rPr lang="zh-CN" altLang="zh-CN" sz="1600" dirty="0" smtClean="0"/>
              <a:t>×</a:t>
            </a:r>
            <a:r>
              <a:rPr lang="en-US" altLang="zh-CN" sz="1600" i="1" dirty="0" smtClean="0"/>
              <a:t>c</a:t>
            </a:r>
            <a:r>
              <a:rPr lang="zh-CN" altLang="zh-CN" sz="1600" dirty="0" smtClean="0"/>
              <a:t>列联表的独立性分析，采用的方法是</a:t>
            </a:r>
            <a:r>
              <a:rPr lang="el-GR" altLang="zh-CN" sz="1600" dirty="0" smtClean="0"/>
              <a:t>χ</a:t>
            </a:r>
            <a:r>
              <a:rPr lang="en-US" altLang="zh-CN" sz="1600" baseline="30000" dirty="0" smtClean="0"/>
              <a:t>2</a:t>
            </a:r>
            <a:r>
              <a:rPr lang="zh-CN" altLang="zh-CN" sz="1600" dirty="0" smtClean="0"/>
              <a:t>检验，具体步骤如下：</a:t>
            </a:r>
          </a:p>
          <a:p>
            <a:r>
              <a:rPr lang="en-US" altLang="zh-CN" sz="1600" dirty="0" smtClean="0"/>
              <a:t>1</a:t>
            </a:r>
            <a:r>
              <a:rPr lang="zh-CN" altLang="zh-CN" sz="1600" dirty="0" smtClean="0"/>
              <a:t>． 建立原假设</a:t>
            </a:r>
            <a:r>
              <a:rPr lang="en-US" altLang="zh-CN" sz="1600" i="1" dirty="0" smtClean="0"/>
              <a:t>H</a:t>
            </a:r>
            <a:r>
              <a:rPr lang="en-US" altLang="zh-CN" sz="1600" baseline="-25000" dirty="0" smtClean="0"/>
              <a:t>0</a:t>
            </a:r>
            <a:r>
              <a:rPr lang="zh-CN" altLang="zh-CN" sz="1600" dirty="0" smtClean="0"/>
              <a:t>与备择假设</a:t>
            </a:r>
            <a:r>
              <a:rPr lang="en-US" altLang="zh-CN" sz="1600" i="1" dirty="0" smtClean="0"/>
              <a:t>H</a:t>
            </a:r>
            <a:r>
              <a:rPr lang="en-US" altLang="zh-CN" sz="1600" baseline="-25000" dirty="0" smtClean="0"/>
              <a:t>1</a:t>
            </a:r>
            <a:r>
              <a:rPr lang="zh-CN" altLang="zh-CN" sz="1600" dirty="0" smtClean="0"/>
              <a:t>。</a:t>
            </a:r>
          </a:p>
          <a:p>
            <a:r>
              <a:rPr lang="en-US" altLang="zh-CN" sz="1600" dirty="0" smtClean="0"/>
              <a:t>2</a:t>
            </a:r>
            <a:r>
              <a:rPr lang="zh-CN" altLang="zh-CN" sz="1600" dirty="0" smtClean="0"/>
              <a:t>． 根据</a:t>
            </a:r>
            <a:r>
              <a:rPr lang="el-GR" altLang="zh-CN" sz="1600" dirty="0" smtClean="0"/>
              <a:t>α</a:t>
            </a:r>
            <a:r>
              <a:rPr lang="en-US" altLang="zh-CN" sz="1600" dirty="0" smtClean="0"/>
              <a:t>,</a:t>
            </a:r>
            <a:r>
              <a:rPr lang="en-US" altLang="zh-CN" sz="1600" dirty="0" err="1" smtClean="0"/>
              <a:t>r,c</a:t>
            </a:r>
            <a:r>
              <a:rPr lang="zh-CN" altLang="zh-CN" sz="1600" dirty="0" smtClean="0"/>
              <a:t>的值，确定拒绝域：</a:t>
            </a:r>
            <a:r>
              <a:rPr lang="en-US" altLang="zh-CN" sz="1600" dirty="0" smtClean="0"/>
              <a:t>                                                </a:t>
            </a:r>
            <a:r>
              <a:rPr lang="zh-CN" altLang="zh-CN" sz="1600" dirty="0" smtClean="0"/>
              <a:t>。 </a:t>
            </a:r>
          </a:p>
          <a:p>
            <a:r>
              <a:rPr lang="en-US" altLang="zh-CN" sz="1600" dirty="0" smtClean="0"/>
              <a:t>3</a:t>
            </a:r>
            <a:r>
              <a:rPr lang="zh-CN" altLang="zh-CN" sz="1600" dirty="0" smtClean="0"/>
              <a:t>． 计算</a:t>
            </a:r>
            <a:r>
              <a:rPr lang="el-GR" altLang="zh-CN" sz="1600" dirty="0" smtClean="0"/>
              <a:t>χ</a:t>
            </a:r>
            <a:r>
              <a:rPr lang="en-US" altLang="zh-CN" sz="1600" baseline="30000" dirty="0" smtClean="0"/>
              <a:t>2</a:t>
            </a:r>
            <a:r>
              <a:rPr lang="zh-CN" altLang="zh-CN" sz="1600" dirty="0" smtClean="0"/>
              <a:t>的观测值。</a:t>
            </a:r>
          </a:p>
          <a:p>
            <a:r>
              <a:rPr lang="zh-CN" altLang="zh-CN" sz="1600" dirty="0" smtClean="0"/>
              <a:t>（</a:t>
            </a:r>
            <a:r>
              <a:rPr lang="en-US" altLang="zh-CN" sz="1600" dirty="0" smtClean="0"/>
              <a:t>1</a:t>
            </a:r>
            <a:r>
              <a:rPr lang="zh-CN" altLang="zh-CN" sz="1600" dirty="0" smtClean="0"/>
              <a:t>）首先计算全部期望频数</a:t>
            </a:r>
            <a:r>
              <a:rPr lang="en-US" altLang="zh-CN" sz="1600" dirty="0" smtClean="0"/>
              <a:t>                                                              </a:t>
            </a:r>
            <a:r>
              <a:rPr lang="zh-CN" altLang="zh-CN" sz="1600" dirty="0" smtClean="0"/>
              <a:t>。</a:t>
            </a:r>
            <a:endParaRPr lang="en-US" altLang="zh-CN" sz="1600" dirty="0" smtClean="0"/>
          </a:p>
          <a:p>
            <a:r>
              <a:rPr lang="zh-CN" altLang="zh-CN" sz="1600" dirty="0" smtClean="0"/>
              <a:t> </a:t>
            </a:r>
          </a:p>
          <a:p>
            <a:r>
              <a:rPr lang="zh-CN" altLang="zh-CN" sz="1600" dirty="0" smtClean="0"/>
              <a:t>（</a:t>
            </a:r>
            <a:r>
              <a:rPr lang="en-US" altLang="zh-CN" sz="1600" dirty="0" smtClean="0"/>
              <a:t>2</a:t>
            </a:r>
            <a:r>
              <a:rPr lang="zh-CN" altLang="zh-CN" sz="1600" dirty="0" smtClean="0"/>
              <a:t>）利用公式 </a:t>
            </a:r>
            <a:r>
              <a:rPr lang="en-US" altLang="zh-CN" sz="1600" dirty="0" smtClean="0"/>
              <a:t>                                    </a:t>
            </a:r>
            <a:r>
              <a:rPr lang="zh-CN" altLang="zh-CN" sz="1600" dirty="0" smtClean="0"/>
              <a:t>算出</a:t>
            </a:r>
            <a:r>
              <a:rPr lang="el-GR" altLang="zh-CN" sz="1600" dirty="0" smtClean="0"/>
              <a:t>χ</a:t>
            </a:r>
            <a:r>
              <a:rPr lang="en-US" altLang="zh-CN" sz="1600" baseline="30000" dirty="0" smtClean="0"/>
              <a:t>2</a:t>
            </a:r>
            <a:r>
              <a:rPr lang="zh-CN" altLang="zh-CN" sz="1600" dirty="0" smtClean="0"/>
              <a:t>的观测值；</a:t>
            </a:r>
            <a:endParaRPr lang="en-US" altLang="zh-CN" sz="1600" dirty="0" smtClean="0"/>
          </a:p>
          <a:p>
            <a:endParaRPr lang="zh-CN" altLang="zh-CN" sz="1600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3635870" y="3645030"/>
          <a:ext cx="2304320" cy="360050"/>
        </p:xfrm>
        <a:graphic>
          <a:graphicData uri="http://schemas.openxmlformats.org/presentationml/2006/ole">
            <p:oleObj spid="_x0000_s50177" name="Equation" r:id="rId3" imgW="1358310" imgH="241195" progId="Equation.DSMT4">
              <p:embed/>
            </p:oleObj>
          </a:graphicData>
        </a:graphic>
      </p:graphicFrame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3419840" y="4221110"/>
          <a:ext cx="936130" cy="596952"/>
        </p:xfrm>
        <a:graphic>
          <a:graphicData uri="http://schemas.openxmlformats.org/presentationml/2006/ole">
            <p:oleObj spid="_x0000_s50179" name="公式" r:id="rId4" imgW="660400" imgH="419100" progId="Equation.3">
              <p:embed/>
            </p:oleObj>
          </a:graphicData>
        </a:graphic>
      </p:graphicFrame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4427980" y="4424047"/>
          <a:ext cx="1800250" cy="229123"/>
        </p:xfrm>
        <a:graphic>
          <a:graphicData uri="http://schemas.openxmlformats.org/presentationml/2006/ole">
            <p:oleObj spid="_x0000_s50181" name="Equation" r:id="rId5" imgW="1562100" imgH="203200" progId="Equation.DSMT4">
              <p:embed/>
            </p:oleObj>
          </a:graphicData>
        </a:graphic>
      </p:graphicFrame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2051650" y="4941210"/>
          <a:ext cx="1872260" cy="649560"/>
        </p:xfrm>
        <a:graphic>
          <a:graphicData uri="http://schemas.openxmlformats.org/presentationml/2006/ole">
            <p:oleObj spid="_x0000_s50183" name="Equation" r:id="rId6" imgW="1397000" imgH="482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BCDB6521-8588-4EE6-B2B2-1CD75A3F929E}" type="slidenum">
              <a:rPr lang="en-US" altLang="zh-CN" sz="800">
                <a:solidFill>
                  <a:schemeClr val="bg1"/>
                </a:solidFill>
              </a:rPr>
              <a:pPr algn="r"/>
              <a:t>17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23555" name="Text Box 14"/>
          <p:cNvSpPr txBox="1">
            <a:spLocks noChangeArrowheads="1"/>
          </p:cNvSpPr>
          <p:nvPr/>
        </p:nvSpPr>
        <p:spPr bwMode="auto">
          <a:xfrm>
            <a:off x="395288" y="8112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latin typeface="楷体_GB2312" pitchFamily="49" charset="-122"/>
                <a:ea typeface="楷体_GB2312" pitchFamily="49" charset="-122"/>
              </a:rPr>
              <a:t>本章小结</a:t>
            </a:r>
          </a:p>
        </p:txBody>
      </p:sp>
      <p:sp>
        <p:nvSpPr>
          <p:cNvPr id="23556" name="Text Box 20"/>
          <p:cNvSpPr txBox="1">
            <a:spLocks noChangeArrowheads="1"/>
          </p:cNvSpPr>
          <p:nvPr/>
        </p:nvSpPr>
        <p:spPr bwMode="auto">
          <a:xfrm>
            <a:off x="250825" y="1268413"/>
            <a:ext cx="8569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>
                <a:solidFill>
                  <a:srgbClr val="008000"/>
                </a:solidFill>
                <a:ea typeface="楷体_GB2312" pitchFamily="49" charset="-122"/>
              </a:rPr>
              <a:t>Summary</a:t>
            </a:r>
            <a:endParaRPr lang="en-US" altLang="zh-CN" b="1" i="1">
              <a:solidFill>
                <a:srgbClr val="008000"/>
              </a:solidFill>
            </a:endParaRPr>
          </a:p>
        </p:txBody>
      </p:sp>
      <p:sp>
        <p:nvSpPr>
          <p:cNvPr id="23557" name="TextBox 19"/>
          <p:cNvSpPr txBox="1">
            <a:spLocks noChangeArrowheads="1"/>
          </p:cNvSpPr>
          <p:nvPr/>
        </p:nvSpPr>
        <p:spPr bwMode="auto">
          <a:xfrm>
            <a:off x="611188" y="2165350"/>
            <a:ext cx="72009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 dirty="0" smtClean="0"/>
              <a:t>4</a:t>
            </a:r>
            <a:r>
              <a:rPr lang="zh-CN" altLang="zh-CN" sz="1600" dirty="0" smtClean="0"/>
              <a:t>． 结论：若</a:t>
            </a:r>
          </a:p>
          <a:p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zh-CN" altLang="zh-CN" sz="1600" dirty="0" smtClean="0"/>
              <a:t>拒绝</a:t>
            </a:r>
            <a:r>
              <a:rPr lang="en-US" altLang="zh-CN" sz="1600" dirty="0" smtClean="0"/>
              <a:t> H</a:t>
            </a:r>
            <a:r>
              <a:rPr lang="en-US" altLang="zh-CN" sz="1600" baseline="-25000" dirty="0" smtClean="0"/>
              <a:t>0</a:t>
            </a:r>
            <a:r>
              <a:rPr lang="zh-CN" altLang="zh-CN" sz="1600" dirty="0" smtClean="0"/>
              <a:t>，否则接受</a:t>
            </a:r>
            <a:r>
              <a:rPr lang="en-US" altLang="zh-CN" sz="1600" dirty="0" smtClean="0"/>
              <a:t>H</a:t>
            </a:r>
            <a:r>
              <a:rPr lang="en-US" altLang="zh-CN" sz="1600" baseline="-25000" dirty="0" smtClean="0"/>
              <a:t>0</a:t>
            </a:r>
            <a:r>
              <a:rPr lang="en-US" altLang="zh-CN" sz="1600" dirty="0" smtClean="0"/>
              <a:t> </a:t>
            </a:r>
            <a:r>
              <a:rPr lang="zh-CN" altLang="zh-CN" sz="1600" dirty="0" smtClean="0"/>
              <a:t>。</a:t>
            </a:r>
          </a:p>
          <a:p>
            <a:r>
              <a:rPr lang="zh-CN" altLang="zh-CN" sz="1600" dirty="0" smtClean="0"/>
              <a:t>如果列联表中的变量不独立，用</a:t>
            </a:r>
            <a:r>
              <a:rPr lang="el-GR" altLang="zh-CN" sz="1600" dirty="0" smtClean="0"/>
              <a:t>φ</a:t>
            </a:r>
            <a:r>
              <a:rPr lang="zh-CN" altLang="zh-CN" sz="1600" dirty="0" smtClean="0"/>
              <a:t>系数，</a:t>
            </a:r>
            <a:r>
              <a:rPr lang="en-US" altLang="zh-CN" sz="1600" i="1" dirty="0" smtClean="0"/>
              <a:t>c</a:t>
            </a:r>
            <a:r>
              <a:rPr lang="zh-CN" altLang="zh-CN" sz="1600" dirty="0" smtClean="0"/>
              <a:t>系数或</a:t>
            </a:r>
            <a:r>
              <a:rPr lang="en-US" altLang="zh-CN" sz="1600" i="1" dirty="0" smtClean="0"/>
              <a:t>V</a:t>
            </a:r>
            <a:r>
              <a:rPr lang="zh-CN" altLang="zh-CN" sz="1600" dirty="0" smtClean="0"/>
              <a:t>系数来度量变量之间的相关关系：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en-US" altLang="zh-CN" sz="1600" dirty="0" smtClean="0"/>
          </a:p>
          <a:p>
            <a:endParaRPr lang="zh-CN" altLang="zh-CN" sz="1600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2627730" y="2060810"/>
          <a:ext cx="3168440" cy="1194452"/>
        </p:xfrm>
        <a:graphic>
          <a:graphicData uri="http://schemas.openxmlformats.org/presentationml/2006/ole">
            <p:oleObj spid="_x0000_s49153" name="公式" r:id="rId3" imgW="2400300" imgH="901700" progId="Equation.3">
              <p:embed/>
            </p:oleObj>
          </a:graphicData>
        </a:graphic>
      </p:graphicFrame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491850" y="4005080"/>
          <a:ext cx="1080150" cy="826990"/>
        </p:xfrm>
        <a:graphic>
          <a:graphicData uri="http://schemas.openxmlformats.org/presentationml/2006/ole">
            <p:oleObj spid="_x0000_s49155" name="公式" r:id="rId4" imgW="609600" imgH="457200" progId="Equation.3">
              <p:embed/>
            </p:oleObj>
          </a:graphicData>
        </a:graphic>
      </p:graphicFrame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3491850" y="4869200"/>
          <a:ext cx="1224170" cy="752201"/>
        </p:xfrm>
        <a:graphic>
          <a:graphicData uri="http://schemas.openxmlformats.org/presentationml/2006/ole">
            <p:oleObj spid="_x0000_s49157" name="公式" r:id="rId5" imgW="799753" imgH="482391" progId="Equation.3">
              <p:embed/>
            </p:oleObj>
          </a:graphicData>
        </a:graphic>
      </p:graphicFrame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419840" y="5661310"/>
          <a:ext cx="2499171" cy="720100"/>
        </p:xfrm>
        <a:graphic>
          <a:graphicData uri="http://schemas.openxmlformats.org/presentationml/2006/ole">
            <p:oleObj spid="_x0000_s49159" name="公式" r:id="rId6" imgW="1688367" imgH="48239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F84E9DDB-394C-422E-A9AB-18098C3160B6}" type="slidenum">
              <a:rPr lang="en-US" altLang="zh-CN" sz="800">
                <a:solidFill>
                  <a:schemeClr val="bg1"/>
                </a:solidFill>
              </a:rPr>
              <a:pPr algn="r"/>
              <a:t>2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3075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9.1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1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95288" y="1772770"/>
            <a:ext cx="8424862" cy="20928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dirty="0" smtClean="0">
                <a:ea typeface="楷体_GB2312"/>
              </a:rPr>
              <a:t>         </a:t>
            </a:r>
            <a:r>
              <a:rPr lang="zh-CN" altLang="zh-CN" sz="2000" dirty="0" smtClean="0">
                <a:ea typeface="楷体_GB2312"/>
              </a:rPr>
              <a:t>在分析计数数据（</a:t>
            </a:r>
            <a:r>
              <a:rPr lang="en-US" altLang="zh-CN" sz="2000" dirty="0" smtClean="0">
                <a:ea typeface="楷体_GB2312"/>
              </a:rPr>
              <a:t>Count Data</a:t>
            </a:r>
            <a:r>
              <a:rPr lang="zh-CN" altLang="zh-CN" sz="2000" dirty="0" smtClean="0">
                <a:ea typeface="楷体_GB2312"/>
              </a:rPr>
              <a:t>）时经常遇到一个问题：某总体中的各元素可以按不同的属性进行分类，希望通过从这个总体中抽取一个容量为</a:t>
            </a:r>
            <a:r>
              <a:rPr lang="en-US" altLang="zh-CN" sz="2000" i="1" dirty="0" smtClean="0">
                <a:ea typeface="楷体_GB2312"/>
              </a:rPr>
              <a:t>n</a:t>
            </a:r>
            <a:r>
              <a:rPr lang="zh-CN" altLang="zh-CN" sz="2000" dirty="0" smtClean="0">
                <a:ea typeface="楷体_GB2312"/>
              </a:rPr>
              <a:t>的简单样本来检验“这些属性之间是否相互独立”。</a:t>
            </a:r>
            <a:endParaRPr lang="en-US" altLang="zh-CN" sz="2000" dirty="0" smtClean="0">
              <a:ea typeface="楷体_GB2312"/>
            </a:endParaRPr>
          </a:p>
          <a:p>
            <a:r>
              <a:rPr lang="zh-CN" altLang="zh-CN" sz="2000" dirty="0" smtClean="0"/>
              <a:t> </a:t>
            </a:r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一般地，若某总体可以按两种不同的属性进行分类，用两个定性变量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和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分别表示这两种属性，设按属性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可划分成</a:t>
            </a:r>
            <a:r>
              <a:rPr lang="en-US" altLang="zh-CN" sz="2000" dirty="0" smtClean="0"/>
              <a:t> </a:t>
            </a:r>
            <a:r>
              <a:rPr lang="zh-CN" altLang="zh-CN" sz="2000" dirty="0" smtClean="0"/>
              <a:t>共</a:t>
            </a:r>
            <a:r>
              <a:rPr lang="en-US" altLang="zh-CN" sz="2000" dirty="0" smtClean="0"/>
              <a:t>r</a:t>
            </a:r>
            <a:r>
              <a:rPr lang="zh-CN" altLang="zh-CN" sz="2000" dirty="0" smtClean="0"/>
              <a:t>个类，按属性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可划分成</a:t>
            </a:r>
            <a:r>
              <a:rPr lang="en-US" altLang="zh-CN" sz="2000" dirty="0" smtClean="0"/>
              <a:t> </a:t>
            </a:r>
            <a:r>
              <a:rPr lang="zh-CN" altLang="zh-CN" sz="2000" dirty="0" smtClean="0"/>
              <a:t>共</a:t>
            </a:r>
            <a:r>
              <a:rPr lang="en-US" altLang="zh-CN" sz="2000" dirty="0" smtClean="0"/>
              <a:t>c</a:t>
            </a:r>
            <a:r>
              <a:rPr lang="zh-CN" altLang="zh-CN" sz="2000" dirty="0" smtClean="0"/>
              <a:t>个类。做</a:t>
            </a:r>
            <a:r>
              <a:rPr lang="en-US" altLang="zh-CN" sz="2000" dirty="0" smtClean="0"/>
              <a:t>n</a:t>
            </a:r>
            <a:r>
              <a:rPr lang="zh-CN" altLang="zh-CN" sz="2000" dirty="0" smtClean="0"/>
              <a:t>次观测，则观测值可以用表</a:t>
            </a:r>
            <a:r>
              <a:rPr lang="en-US" altLang="zh-CN" sz="2000" dirty="0" smtClean="0"/>
              <a:t>9-2</a:t>
            </a:r>
            <a:r>
              <a:rPr lang="zh-CN" altLang="zh-CN" sz="2000" dirty="0" smtClean="0"/>
              <a:t>给出：</a:t>
            </a:r>
            <a:endParaRPr lang="zh-CN" altLang="zh-CN" sz="2000" dirty="0">
              <a:ea typeface="楷体_GB2312"/>
            </a:endParaRPr>
          </a:p>
        </p:txBody>
      </p:sp>
      <p:graphicFrame>
        <p:nvGraphicFramePr>
          <p:cNvPr id="28690" name="Object 18"/>
          <p:cNvGraphicFramePr>
            <a:graphicFrameLocks noChangeAspect="1"/>
          </p:cNvGraphicFramePr>
          <p:nvPr/>
        </p:nvGraphicFramePr>
        <p:xfrm>
          <a:off x="831850" y="3675685"/>
          <a:ext cx="7070725" cy="3425825"/>
        </p:xfrm>
        <a:graphic>
          <a:graphicData uri="http://schemas.openxmlformats.org/presentationml/2006/ole">
            <p:oleObj spid="_x0000_s28690" name="文档" r:id="rId3" imgW="5424525" imgH="263277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3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850" y="5149717"/>
            <a:ext cx="864235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其中</a:t>
            </a:r>
            <a:r>
              <a:rPr lang="en-US" altLang="zh-CN" sz="2000" dirty="0" err="1" smtClean="0"/>
              <a:t>n</a:t>
            </a:r>
            <a:r>
              <a:rPr lang="en-US" altLang="zh-CN" sz="2000" baseline="-25000" dirty="0" err="1" smtClean="0"/>
              <a:t>ij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=1,2,…,</a:t>
            </a:r>
            <a:r>
              <a:rPr lang="en-US" altLang="zh-CN" sz="2000" dirty="0" err="1" smtClean="0"/>
              <a:t>r;j</a:t>
            </a:r>
            <a:r>
              <a:rPr lang="en-US" altLang="zh-CN" sz="2000" dirty="0" smtClean="0"/>
              <a:t>=1,2,…,c) </a:t>
            </a:r>
            <a:r>
              <a:rPr lang="zh-CN" altLang="zh-CN" sz="2000" dirty="0" smtClean="0"/>
              <a:t>表示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i,j</a:t>
            </a:r>
            <a:r>
              <a:rPr lang="en-US" altLang="zh-CN" sz="2000" dirty="0" smtClean="0"/>
              <a:t>) </a:t>
            </a:r>
            <a:r>
              <a:rPr lang="zh-CN" altLang="zh-CN" sz="2000" dirty="0" smtClean="0"/>
              <a:t>格的观测频数，行合计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n</a:t>
            </a:r>
            <a:r>
              <a:rPr lang="en-US" altLang="zh-CN" sz="2000" baseline="-25000" dirty="0" err="1" smtClean="0"/>
              <a:t>i</a:t>
            </a:r>
            <a:r>
              <a:rPr lang="en-US" altLang="zh-CN" sz="2000" baseline="-25000" dirty="0" smtClean="0"/>
              <a:t>·</a:t>
            </a:r>
            <a:r>
              <a:rPr lang="en-US" altLang="zh-CN" sz="2000" dirty="0" smtClean="0"/>
              <a:t>= ∑</a:t>
            </a:r>
            <a:r>
              <a:rPr lang="en-US" altLang="zh-CN" sz="2000" baseline="-25000" dirty="0" smtClean="0"/>
              <a:t>j=1</a:t>
            </a:r>
            <a:r>
              <a:rPr lang="en-US" altLang="zh-CN" sz="2000" baseline="30000" dirty="0" smtClean="0"/>
              <a:t>c</a:t>
            </a:r>
            <a:r>
              <a:rPr lang="en-US" altLang="zh-CN" sz="2000" dirty="0" smtClean="0"/>
              <a:t>n</a:t>
            </a:r>
            <a:r>
              <a:rPr lang="en-US" altLang="zh-CN" sz="2000" baseline="-25000" dirty="0" smtClean="0"/>
              <a:t>ij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=1,2,…,r)</a:t>
            </a:r>
            <a:r>
              <a:rPr lang="zh-CN" altLang="zh-CN" sz="2000" dirty="0" smtClean="0"/>
              <a:t>与列合计</a:t>
            </a:r>
            <a:r>
              <a:rPr lang="en-US" altLang="zh-CN" sz="2000" dirty="0" err="1" smtClean="0"/>
              <a:t>n</a:t>
            </a:r>
            <a:r>
              <a:rPr lang="en-US" altLang="zh-CN" sz="2000" baseline="-25000" dirty="0" err="1" smtClean="0"/>
              <a:t>·j</a:t>
            </a:r>
            <a:r>
              <a:rPr lang="en-US" altLang="zh-CN" sz="2000" dirty="0" smtClean="0"/>
              <a:t>= ∑</a:t>
            </a:r>
            <a:r>
              <a:rPr lang="en-US" altLang="zh-CN" sz="2000" baseline="-25000" dirty="0" err="1" smtClean="0"/>
              <a:t>i</a:t>
            </a:r>
            <a:r>
              <a:rPr lang="en-US" altLang="zh-CN" sz="2000" baseline="-25000" dirty="0" smtClean="0"/>
              <a:t>=1</a:t>
            </a:r>
            <a:r>
              <a:rPr lang="en-US" altLang="zh-CN" sz="2000" baseline="30000" dirty="0" smtClean="0"/>
              <a:t>r</a:t>
            </a:r>
            <a:r>
              <a:rPr lang="en-US" altLang="zh-CN" sz="2000" dirty="0" smtClean="0"/>
              <a:t>n</a:t>
            </a:r>
            <a:r>
              <a:rPr lang="en-US" altLang="zh-CN" sz="2000" baseline="-25000" dirty="0" smtClean="0"/>
              <a:t>ij</a:t>
            </a:r>
            <a:r>
              <a:rPr lang="en-US" altLang="zh-CN" sz="2000" dirty="0" smtClean="0"/>
              <a:t> (j=1,2,…,c) </a:t>
            </a:r>
            <a:r>
              <a:rPr lang="zh-CN" altLang="zh-CN" sz="2000" dirty="0" smtClean="0"/>
              <a:t>称作边缘频数，表</a:t>
            </a:r>
            <a:r>
              <a:rPr lang="en-US" altLang="zh-CN" sz="2000" dirty="0" smtClean="0"/>
              <a:t>9-2</a:t>
            </a:r>
            <a:r>
              <a:rPr lang="zh-CN" altLang="zh-CN" sz="2000" dirty="0" smtClean="0"/>
              <a:t>通常称为二维</a:t>
            </a:r>
            <a:r>
              <a:rPr lang="en-US" altLang="zh-CN" sz="2000" dirty="0" smtClean="0"/>
              <a:t>r*c</a:t>
            </a:r>
            <a:r>
              <a:rPr lang="zh-CN" altLang="zh-CN" sz="2000" dirty="0" smtClean="0"/>
              <a:t>列联表，或简称为</a:t>
            </a:r>
            <a:r>
              <a:rPr lang="en-US" altLang="zh-CN" sz="2000" dirty="0" smtClean="0"/>
              <a:t> r*c</a:t>
            </a:r>
            <a:r>
              <a:rPr lang="zh-CN" altLang="zh-CN" sz="2000" dirty="0" smtClean="0"/>
              <a:t>列联表。</a:t>
            </a:r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043510" y="1772770"/>
          <a:ext cx="7128990" cy="3454492"/>
        </p:xfrm>
        <a:graphic>
          <a:graphicData uri="http://schemas.openxmlformats.org/presentationml/2006/ole">
            <p:oleObj spid="_x0000_s27649" name="文档" r:id="rId3" imgW="5424525" imgH="2632775" progId="Word.Document.12">
              <p:embed/>
            </p:oleObj>
          </a:graphicData>
        </a:graphic>
      </p:graphicFrame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9.1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1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4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2060810"/>
            <a:ext cx="8642350" cy="40934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i="1" dirty="0" smtClean="0"/>
              <a:t>        r</a:t>
            </a:r>
            <a:r>
              <a:rPr lang="zh-CN" altLang="zh-CN" sz="2000" dirty="0" smtClean="0"/>
              <a:t>×</a:t>
            </a:r>
            <a:r>
              <a:rPr lang="en-US" altLang="zh-CN" sz="2000" i="1" dirty="0" smtClean="0"/>
              <a:t>c</a:t>
            </a:r>
            <a:r>
              <a:rPr lang="zh-CN" altLang="zh-CN" sz="2000" dirty="0" smtClean="0"/>
              <a:t>列联表中的两个变量</a:t>
            </a:r>
            <a:r>
              <a:rPr lang="en-US" altLang="zh-CN" sz="2000" i="1" dirty="0" smtClean="0"/>
              <a:t>A</a:t>
            </a:r>
            <a:r>
              <a:rPr lang="zh-CN" altLang="zh-CN" sz="2000" dirty="0" smtClean="0"/>
              <a:t>、</a:t>
            </a:r>
            <a:r>
              <a:rPr lang="en-US" altLang="zh-CN" sz="2000" i="1" dirty="0" smtClean="0"/>
              <a:t>B</a:t>
            </a:r>
            <a:r>
              <a:rPr lang="zh-CN" altLang="zh-CN" sz="2000" dirty="0" smtClean="0"/>
              <a:t>，取值分别为</a:t>
            </a:r>
            <a:r>
              <a:rPr lang="en-US" altLang="zh-CN" sz="2000" dirty="0" smtClean="0"/>
              <a:t>A</a:t>
            </a:r>
            <a:r>
              <a:rPr lang="en-US" altLang="zh-CN" sz="2000" baseline="-25000" dirty="0" smtClean="0"/>
              <a:t>1</a:t>
            </a:r>
            <a:r>
              <a:rPr lang="en-US" altLang="zh-CN" sz="2000" dirty="0" smtClean="0"/>
              <a:t>,A</a:t>
            </a:r>
            <a:r>
              <a:rPr lang="en-US" altLang="zh-CN" sz="2000" baseline="-25000" dirty="0" smtClean="0"/>
              <a:t>2</a:t>
            </a:r>
            <a:r>
              <a:rPr lang="en-US" altLang="zh-CN" sz="2000" dirty="0" smtClean="0"/>
              <a:t>,…,</a:t>
            </a:r>
            <a:r>
              <a:rPr lang="en-US" altLang="zh-CN" sz="2000" dirty="0" err="1" smtClean="0"/>
              <a:t>A</a:t>
            </a:r>
            <a:r>
              <a:rPr lang="en-US" altLang="zh-CN" sz="2000" baseline="-25000" dirty="0" err="1" smtClean="0"/>
              <a:t>r</a:t>
            </a:r>
            <a:r>
              <a:rPr lang="zh-CN" altLang="zh-CN" sz="2000" dirty="0" smtClean="0"/>
              <a:t>和</a:t>
            </a:r>
            <a:r>
              <a:rPr lang="en-US" altLang="zh-CN" sz="2000" dirty="0" smtClean="0"/>
              <a:t>B</a:t>
            </a:r>
            <a:r>
              <a:rPr lang="en-US" altLang="zh-CN" sz="2000" baseline="-25000" dirty="0" smtClean="0"/>
              <a:t>1</a:t>
            </a:r>
            <a:r>
              <a:rPr lang="en-US" altLang="zh-CN" sz="2000" dirty="0" smtClean="0"/>
              <a:t>,B</a:t>
            </a:r>
            <a:r>
              <a:rPr lang="en-US" altLang="zh-CN" sz="2000" baseline="-25000" dirty="0" smtClean="0"/>
              <a:t>2</a:t>
            </a:r>
            <a:r>
              <a:rPr lang="en-US" altLang="zh-CN" sz="2000" dirty="0" smtClean="0"/>
              <a:t>,…,</a:t>
            </a:r>
            <a:r>
              <a:rPr lang="en-US" altLang="zh-CN" sz="2000" dirty="0" err="1" smtClean="0"/>
              <a:t>B</a:t>
            </a:r>
            <a:r>
              <a:rPr lang="en-US" altLang="zh-CN" sz="2000" baseline="-25000" dirty="0" err="1" smtClean="0"/>
              <a:t>c</a:t>
            </a:r>
            <a:r>
              <a:rPr lang="zh-CN" altLang="zh-CN" sz="2000" dirty="0" smtClean="0"/>
              <a:t>。设观测值落入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i,j</a:t>
            </a:r>
            <a:r>
              <a:rPr lang="en-US" altLang="zh-CN" sz="2000" dirty="0" smtClean="0"/>
              <a:t>)</a:t>
            </a:r>
            <a:r>
              <a:rPr lang="zh-CN" altLang="zh-CN" sz="2000" dirty="0" smtClean="0"/>
              <a:t>格的概率为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ij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=1,2,….,</a:t>
            </a:r>
            <a:r>
              <a:rPr lang="en-US" altLang="zh-CN" sz="2000" dirty="0" err="1" smtClean="0"/>
              <a:t>r;j</a:t>
            </a:r>
            <a:r>
              <a:rPr lang="en-US" altLang="zh-CN" sz="2000" dirty="0" smtClean="0"/>
              <a:t>=1,2,…,c) </a:t>
            </a:r>
            <a:r>
              <a:rPr lang="zh-CN" altLang="zh-CN" sz="2000" dirty="0" smtClean="0"/>
              <a:t>，则</a:t>
            </a:r>
            <a:r>
              <a:rPr lang="en-US" altLang="zh-CN" sz="2000" dirty="0" smtClean="0"/>
              <a:t> p</a:t>
            </a:r>
            <a:r>
              <a:rPr lang="en-US" altLang="zh-CN" sz="2000" baseline="-25000" dirty="0" smtClean="0"/>
              <a:t>i·</a:t>
            </a:r>
            <a:r>
              <a:rPr lang="en-US" altLang="zh-CN" sz="2000" dirty="0" smtClean="0"/>
              <a:t>=∑</a:t>
            </a:r>
            <a:r>
              <a:rPr lang="en-US" altLang="zh-CN" sz="2000" baseline="-25000" dirty="0" smtClean="0"/>
              <a:t>j=1</a:t>
            </a:r>
            <a:r>
              <a:rPr lang="en-US" altLang="zh-CN" sz="2000" baseline="30000" dirty="0" smtClean="0"/>
              <a:t>c</a:t>
            </a:r>
            <a:r>
              <a:rPr lang="en-US" altLang="zh-CN" sz="2000" dirty="0" smtClean="0"/>
              <a:t>n</a:t>
            </a:r>
            <a:r>
              <a:rPr lang="en-US" altLang="zh-CN" sz="2000" baseline="-25000" dirty="0" smtClean="0"/>
              <a:t>ij</a:t>
            </a:r>
            <a:r>
              <a:rPr lang="en-US" altLang="zh-CN" sz="2000" dirty="0" smtClean="0"/>
              <a:t>(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=1,2,…,r)</a:t>
            </a:r>
            <a:r>
              <a:rPr lang="zh-CN" altLang="zh-CN" sz="2000" dirty="0" smtClean="0"/>
              <a:t>表示观测值落入第</a:t>
            </a:r>
            <a:r>
              <a:rPr lang="en-US" altLang="zh-CN" sz="2000" dirty="0" err="1" smtClean="0"/>
              <a:t>i</a:t>
            </a:r>
            <a:r>
              <a:rPr lang="zh-CN" altLang="zh-CN" sz="2000" dirty="0" smtClean="0"/>
              <a:t>行的概率，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en-US" altLang="zh-CN" sz="2000" dirty="0" smtClean="0"/>
              <a:t>= ∑</a:t>
            </a:r>
            <a:r>
              <a:rPr lang="en-US" altLang="zh-CN" sz="2000" baseline="-25000" dirty="0" err="1" smtClean="0"/>
              <a:t>i</a:t>
            </a:r>
            <a:r>
              <a:rPr lang="en-US" altLang="zh-CN" sz="2000" baseline="-25000" dirty="0" smtClean="0"/>
              <a:t>=1</a:t>
            </a:r>
            <a:r>
              <a:rPr lang="en-US" altLang="zh-CN" sz="2000" baseline="30000" dirty="0" smtClean="0"/>
              <a:t>r</a:t>
            </a:r>
            <a:r>
              <a:rPr lang="en-US" altLang="zh-CN" sz="2000" dirty="0" smtClean="0"/>
              <a:t>n</a:t>
            </a:r>
            <a:r>
              <a:rPr lang="en-US" altLang="zh-CN" sz="2000" baseline="-25000" dirty="0" smtClean="0"/>
              <a:t>ij</a:t>
            </a:r>
            <a:r>
              <a:rPr lang="en-US" altLang="zh-CN" sz="2000" dirty="0" smtClean="0"/>
              <a:t> (j=1,2,…,c)</a:t>
            </a:r>
            <a:r>
              <a:rPr lang="zh-CN" altLang="zh-CN" sz="2000" dirty="0" smtClean="0"/>
              <a:t>表示观测值落入第</a:t>
            </a:r>
            <a:r>
              <a:rPr lang="en-US" altLang="zh-CN" sz="2000" dirty="0" smtClean="0"/>
              <a:t>j</a:t>
            </a:r>
            <a:r>
              <a:rPr lang="zh-CN" altLang="zh-CN" sz="2000" dirty="0" smtClean="0"/>
              <a:t>列的概率。这时检验变量</a:t>
            </a:r>
            <a:r>
              <a:rPr lang="en-US" altLang="zh-CN" sz="2000" dirty="0" smtClean="0"/>
              <a:t>A</a:t>
            </a:r>
            <a:r>
              <a:rPr lang="zh-CN" altLang="zh-CN" sz="2000" dirty="0" smtClean="0"/>
              <a:t>与</a:t>
            </a:r>
            <a:r>
              <a:rPr lang="en-US" altLang="zh-CN" sz="2000" dirty="0" smtClean="0"/>
              <a:t>B</a:t>
            </a:r>
            <a:r>
              <a:rPr lang="zh-CN" altLang="zh-CN" sz="2000" dirty="0" smtClean="0"/>
              <a:t>是否独立等价于检验原假设</a:t>
            </a:r>
          </a:p>
          <a:p>
            <a:r>
              <a:rPr lang="en-US" altLang="zh-CN" sz="2000" i="1" dirty="0" smtClean="0"/>
              <a:t>        H</a:t>
            </a:r>
            <a:r>
              <a:rPr lang="en-US" altLang="zh-CN" sz="2000" baseline="-25000" dirty="0" smtClean="0"/>
              <a:t>0</a:t>
            </a:r>
            <a:r>
              <a:rPr lang="en-US" altLang="zh-CN" sz="2000" dirty="0" smtClean="0"/>
              <a:t>: 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ij</a:t>
            </a:r>
            <a:r>
              <a:rPr lang="en-US" altLang="zh-CN" sz="2000" dirty="0" smtClean="0"/>
              <a:t>=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i·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zh-CN" altLang="zh-CN" sz="2000" dirty="0" smtClean="0"/>
              <a:t>对所有的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=1,2,….,r</a:t>
            </a:r>
            <a:r>
              <a:rPr lang="zh-CN" altLang="en-US" sz="2000" dirty="0" smtClean="0"/>
              <a:t>和</a:t>
            </a:r>
            <a:r>
              <a:rPr lang="en-US" altLang="zh-CN" sz="2000" dirty="0" smtClean="0"/>
              <a:t>j=1,2,…,c </a:t>
            </a:r>
            <a:r>
              <a:rPr lang="zh-CN" altLang="zh-CN" sz="2000" dirty="0" smtClean="0"/>
              <a:t>都成立；</a:t>
            </a:r>
          </a:p>
          <a:p>
            <a:r>
              <a:rPr lang="zh-CN" altLang="zh-CN" sz="2000" dirty="0" smtClean="0"/>
              <a:t>或备择假设</a:t>
            </a:r>
          </a:p>
          <a:p>
            <a:r>
              <a:rPr lang="en-US" altLang="zh-CN" sz="2000" i="1" dirty="0" smtClean="0"/>
              <a:t>        H</a:t>
            </a:r>
            <a:r>
              <a:rPr lang="en-US" altLang="zh-CN" sz="2000" baseline="-25000" dirty="0" smtClean="0"/>
              <a:t>1</a:t>
            </a:r>
            <a:r>
              <a:rPr lang="en-US" altLang="zh-CN" sz="2000" dirty="0" smtClean="0"/>
              <a:t>:</a:t>
            </a:r>
            <a:r>
              <a:rPr lang="zh-CN" altLang="zh-CN" sz="2000" dirty="0" smtClean="0"/>
              <a:t>至少存在一组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（</a:t>
            </a:r>
            <a:r>
              <a:rPr lang="en-US" altLang="zh-CN" sz="2000" dirty="0" err="1" smtClean="0"/>
              <a:t>i,j</a:t>
            </a:r>
            <a:r>
              <a:rPr lang="en-US" altLang="zh-CN" sz="2000" dirty="0" smtClean="0"/>
              <a:t>)</a:t>
            </a:r>
            <a:r>
              <a:rPr lang="zh-CN" altLang="zh-CN" sz="2000" dirty="0" smtClean="0"/>
              <a:t>，使得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ij</a:t>
            </a:r>
            <a:r>
              <a:rPr lang="en-US" altLang="zh-CN" sz="2000" dirty="0" err="1" smtClean="0"/>
              <a:t>≠p</a:t>
            </a:r>
            <a:r>
              <a:rPr lang="en-US" altLang="zh-CN" sz="2000" baseline="-25000" dirty="0" err="1" smtClean="0"/>
              <a:t>i·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en-US" altLang="zh-CN" sz="2000" baseline="-25000" dirty="0" smtClean="0"/>
              <a:t> 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r>
              <a:rPr lang="zh-CN" altLang="zh-CN" sz="2000" dirty="0" smtClean="0"/>
              <a:t>根据皮尔逊（</a:t>
            </a:r>
            <a:r>
              <a:rPr lang="en-US" altLang="zh-CN" sz="2000" dirty="0" smtClean="0"/>
              <a:t>Pearson</a:t>
            </a:r>
            <a:r>
              <a:rPr lang="zh-CN" altLang="zh-CN" sz="2000" dirty="0" smtClean="0"/>
              <a:t>）提出的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检验法，可构造</a:t>
            </a:r>
            <a:r>
              <a:rPr lang="en-US" altLang="zh-CN" sz="2000" dirty="0" smtClean="0"/>
              <a:t> 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统计量如下：</a:t>
            </a:r>
            <a:endParaRPr lang="en-US" altLang="zh-CN" sz="2000" dirty="0" smtClean="0"/>
          </a:p>
          <a:p>
            <a:endParaRPr lang="zh-CN" altLang="zh-CN" sz="2000" dirty="0" smtClean="0"/>
          </a:p>
          <a:p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3059789" y="5301260"/>
          <a:ext cx="2643191" cy="864120"/>
        </p:xfrm>
        <a:graphic>
          <a:graphicData uri="http://schemas.openxmlformats.org/presentationml/2006/ole">
            <p:oleObj spid="_x0000_s44035" name="Equation" r:id="rId3" imgW="1485900" imgH="482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5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2060810"/>
            <a:ext cx="8642350" cy="3631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zh-CN" sz="2000" dirty="0" smtClean="0"/>
              <a:t>再由原假设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zh-CN" altLang="zh-CN" sz="2000" dirty="0" smtClean="0"/>
              <a:t>，上式变为</a:t>
            </a:r>
            <a:r>
              <a:rPr lang="en-US" altLang="zh-CN" sz="2000" dirty="0" smtClean="0"/>
              <a:t>                                                                            </a:t>
            </a:r>
            <a:r>
              <a:rPr lang="zh-CN" altLang="zh-CN" sz="2000" dirty="0" smtClean="0"/>
              <a:t>（</a:t>
            </a:r>
            <a:r>
              <a:rPr lang="en-US" altLang="zh-CN" sz="2000" dirty="0" smtClean="0"/>
              <a:t>9.1</a:t>
            </a:r>
            <a:r>
              <a:rPr lang="zh-CN" altLang="zh-CN" sz="2000" dirty="0" smtClean="0"/>
              <a:t>）</a:t>
            </a:r>
          </a:p>
          <a:p>
            <a:r>
              <a:rPr lang="zh-CN" altLang="zh-CN" sz="2000" dirty="0" smtClean="0"/>
              <a:t>由于</a:t>
            </a:r>
            <a:r>
              <a:rPr lang="en-US" altLang="zh-CN" sz="2000" dirty="0" smtClean="0"/>
              <a:t>p</a:t>
            </a:r>
            <a:r>
              <a:rPr lang="en-US" altLang="zh-CN" sz="2000" baseline="-25000" dirty="0" smtClean="0"/>
              <a:t>i·</a:t>
            </a:r>
            <a:r>
              <a:rPr lang="zh-CN" altLang="zh-CN" sz="2000" dirty="0" smtClean="0"/>
              <a:t>和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en-US" altLang="zh-CN" sz="2000" dirty="0" smtClean="0"/>
              <a:t>                                       </a:t>
            </a:r>
            <a:r>
              <a:rPr lang="zh-CN" altLang="zh-CN" sz="2000" dirty="0" smtClean="0"/>
              <a:t>均未知，我们用相应的观测频率</a:t>
            </a:r>
          </a:p>
          <a:p>
            <a:pPr algn="r"/>
            <a:r>
              <a:rPr lang="en-US" altLang="zh-CN" sz="2000" dirty="0" smtClean="0"/>
              <a:t>             </a:t>
            </a:r>
            <a:r>
              <a:rPr lang="zh-CN" altLang="zh-CN" sz="2000" dirty="0" smtClean="0"/>
              <a:t>（</a:t>
            </a:r>
            <a:r>
              <a:rPr lang="en-US" altLang="zh-CN" sz="2000" dirty="0" smtClean="0"/>
              <a:t>9.2</a:t>
            </a:r>
            <a:r>
              <a:rPr lang="zh-CN" altLang="zh-CN" sz="2000" dirty="0" smtClean="0"/>
              <a:t>）</a:t>
            </a:r>
          </a:p>
          <a:p>
            <a:r>
              <a:rPr lang="zh-CN" altLang="zh-CN" sz="2000" dirty="0" smtClean="0"/>
              <a:t>做为概率</a:t>
            </a:r>
            <a:r>
              <a:rPr lang="en-US" altLang="zh-CN" sz="2000" dirty="0" smtClean="0"/>
              <a:t> p</a:t>
            </a:r>
            <a:r>
              <a:rPr lang="en-US" altLang="zh-CN" sz="2000" baseline="-25000" dirty="0" smtClean="0"/>
              <a:t>i·</a:t>
            </a:r>
            <a:r>
              <a:rPr lang="zh-CN" altLang="zh-CN" sz="2000" dirty="0" smtClean="0"/>
              <a:t>和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zh-CN" altLang="zh-CN" sz="2000" dirty="0" smtClean="0"/>
              <a:t>的估计。可以证明，</a:t>
            </a:r>
            <a:r>
              <a:rPr lang="en-US" altLang="zh-CN" sz="2000" dirty="0" smtClean="0"/>
              <a:t>  </a:t>
            </a:r>
            <a:r>
              <a:rPr lang="zh-CN" altLang="zh-CN" sz="2000" dirty="0" smtClean="0"/>
              <a:t>与</a:t>
            </a:r>
            <a:r>
              <a:rPr lang="en-US" altLang="zh-CN" sz="2000" dirty="0" smtClean="0"/>
              <a:t>    </a:t>
            </a:r>
            <a:r>
              <a:rPr lang="zh-CN" altLang="zh-CN" sz="2000" dirty="0" smtClean="0"/>
              <a:t>分别是</a:t>
            </a:r>
            <a:r>
              <a:rPr lang="en-US" altLang="zh-CN" sz="2000" dirty="0" smtClean="0"/>
              <a:t> p</a:t>
            </a:r>
            <a:r>
              <a:rPr lang="en-US" altLang="zh-CN" sz="2000" baseline="-25000" dirty="0" smtClean="0"/>
              <a:t>i·</a:t>
            </a:r>
            <a:r>
              <a:rPr lang="zh-CN" altLang="zh-CN" sz="2000" dirty="0" smtClean="0"/>
              <a:t>和</a:t>
            </a:r>
            <a:r>
              <a:rPr lang="en-US" altLang="zh-CN" sz="2000" dirty="0" err="1" smtClean="0"/>
              <a:t>p</a:t>
            </a:r>
            <a:r>
              <a:rPr lang="en-US" altLang="zh-CN" sz="2000" baseline="-25000" dirty="0" err="1" smtClean="0"/>
              <a:t>·j</a:t>
            </a:r>
            <a:r>
              <a:rPr lang="en-US" altLang="zh-CN" sz="2000" dirty="0" smtClean="0"/>
              <a:t> </a:t>
            </a:r>
            <a:r>
              <a:rPr lang="zh-CN" altLang="zh-CN" sz="2000" dirty="0" smtClean="0"/>
              <a:t>的极大似然估计。</a:t>
            </a:r>
          </a:p>
          <a:p>
            <a:r>
              <a:rPr lang="zh-CN" altLang="zh-CN" sz="2000" dirty="0" smtClean="0"/>
              <a:t>将公式（</a:t>
            </a:r>
            <a:r>
              <a:rPr lang="en-US" altLang="zh-CN" sz="2000" dirty="0" smtClean="0"/>
              <a:t>9.2</a:t>
            </a:r>
            <a:r>
              <a:rPr lang="zh-CN" altLang="zh-CN" sz="2000" dirty="0" smtClean="0"/>
              <a:t>）代入公式（</a:t>
            </a:r>
            <a:r>
              <a:rPr lang="en-US" altLang="zh-CN" sz="2000" dirty="0" smtClean="0"/>
              <a:t>9.1</a:t>
            </a:r>
            <a:r>
              <a:rPr lang="zh-CN" altLang="zh-CN" sz="2000" dirty="0" smtClean="0"/>
              <a:t>）中，得到一个新的统计量：</a:t>
            </a:r>
          </a:p>
          <a:p>
            <a:pPr algn="r"/>
            <a:r>
              <a:rPr lang="en-US" altLang="zh-CN" sz="2000" dirty="0" smtClean="0"/>
              <a:t> </a:t>
            </a:r>
          </a:p>
          <a:p>
            <a:pPr algn="r"/>
            <a:r>
              <a:rPr lang="en-US" altLang="zh-CN" sz="2000" dirty="0" smtClean="0"/>
              <a:t>  </a:t>
            </a:r>
            <a:r>
              <a:rPr lang="zh-CN" altLang="zh-CN" sz="2000" dirty="0" smtClean="0"/>
              <a:t>（</a:t>
            </a:r>
            <a:r>
              <a:rPr lang="en-US" altLang="zh-CN" sz="2000" dirty="0" smtClean="0"/>
              <a:t>9.3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 algn="r"/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3419840" y="1772770"/>
          <a:ext cx="2808390" cy="847502"/>
        </p:xfrm>
        <a:graphic>
          <a:graphicData uri="http://schemas.openxmlformats.org/presentationml/2006/ole">
            <p:oleObj spid="_x0000_s45059" name="公式" r:id="rId3" imgW="1625600" imgH="482600" progId="Equation.3">
              <p:embed/>
            </p:oleObj>
          </a:graphicData>
        </a:graphic>
      </p:graphicFrame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691600" y="2636890"/>
          <a:ext cx="2263171" cy="288040"/>
        </p:xfrm>
        <a:graphic>
          <a:graphicData uri="http://schemas.openxmlformats.org/presentationml/2006/ole">
            <p:oleObj spid="_x0000_s45063" name="Equation" r:id="rId4" imgW="1562100" imgH="203200" progId="Equation.DSMT4">
              <p:embed/>
            </p:oleObj>
          </a:graphicData>
        </a:graphic>
      </p:graphicFrame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851900" y="2811423"/>
          <a:ext cx="1656230" cy="617577"/>
        </p:xfrm>
        <a:graphic>
          <a:graphicData uri="http://schemas.openxmlformats.org/presentationml/2006/ole">
            <p:oleObj spid="_x0000_s45065" name="公式" r:id="rId5" imgW="1130300" imgH="419100" progId="Equation.3">
              <p:embed/>
            </p:oleObj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4283960" y="3429000"/>
          <a:ext cx="300042" cy="360050"/>
        </p:xfrm>
        <a:graphic>
          <a:graphicData uri="http://schemas.openxmlformats.org/presentationml/2006/ole">
            <p:oleObj spid="_x0000_s45068" name="公式" r:id="rId6" imgW="190500" imgH="228600" progId="Equation.3">
              <p:embed/>
            </p:oleObj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4788030" y="3429000"/>
          <a:ext cx="304657" cy="360050"/>
        </p:xfrm>
        <a:graphic>
          <a:graphicData uri="http://schemas.openxmlformats.org/presentationml/2006/ole">
            <p:oleObj spid="_x0000_s45067" name="公式" r:id="rId7" imgW="215713" imgH="241091" progId="Equation.3">
              <p:embed/>
            </p:oleObj>
          </a:graphicData>
        </a:graphic>
      </p:graphicFrame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5072" name="Object 16"/>
          <p:cNvGraphicFramePr>
            <a:graphicFrameLocks noChangeAspect="1"/>
          </p:cNvGraphicFramePr>
          <p:nvPr/>
        </p:nvGraphicFramePr>
        <p:xfrm>
          <a:off x="2341206" y="4293120"/>
          <a:ext cx="3874896" cy="1296180"/>
        </p:xfrm>
        <a:graphic>
          <a:graphicData uri="http://schemas.openxmlformats.org/presentationml/2006/ole">
            <p:oleObj spid="_x0000_s45072" name="公式" r:id="rId8" imgW="2705100" imgH="901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6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2060810"/>
            <a:ext cx="8642350" cy="42473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zh-CN" sz="2000" dirty="0" smtClean="0"/>
              <a:t>其中</a:t>
            </a:r>
            <a:r>
              <a:rPr lang="en-US" altLang="zh-CN" sz="2000" dirty="0" smtClean="0"/>
              <a:t>                                          </a:t>
            </a:r>
            <a:r>
              <a:rPr lang="zh-CN" altLang="zh-CN" sz="2000" dirty="0" smtClean="0"/>
              <a:t>表示第</a:t>
            </a:r>
            <a:r>
              <a:rPr lang="en-US" altLang="zh-CN" sz="2000" dirty="0" smtClean="0"/>
              <a:t>      </a:t>
            </a:r>
            <a:r>
              <a:rPr lang="zh-CN" altLang="zh-CN" sz="2000" dirty="0" smtClean="0"/>
              <a:t>格的期望频数。理论上可以证明，当</a:t>
            </a:r>
            <a:r>
              <a:rPr lang="en-US" altLang="zh-CN" sz="2000" dirty="0" smtClean="0"/>
              <a:t> n</a:t>
            </a:r>
            <a:r>
              <a:rPr lang="zh-CN" altLang="zh-CN" sz="2000" dirty="0" smtClean="0"/>
              <a:t>充分大并且原假设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zh-CN" altLang="zh-CN" sz="2000" dirty="0" smtClean="0"/>
              <a:t>为真的时候，公式（</a:t>
            </a:r>
            <a:r>
              <a:rPr lang="en-US" altLang="zh-CN" sz="2000" dirty="0" smtClean="0"/>
              <a:t>9.3</a:t>
            </a:r>
            <a:r>
              <a:rPr lang="zh-CN" altLang="zh-CN" sz="2000" dirty="0" smtClean="0"/>
              <a:t>）给出的统计量渐近服从自由度为</a:t>
            </a:r>
            <a:r>
              <a:rPr lang="en-US" altLang="zh-CN" sz="2000" dirty="0" smtClean="0"/>
              <a:t>                   </a:t>
            </a:r>
            <a:r>
              <a:rPr lang="zh-CN" altLang="zh-CN" sz="2000" dirty="0" smtClean="0"/>
              <a:t>的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分布。从附表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中按显著性水平</a:t>
            </a:r>
            <a:r>
              <a:rPr lang="el-GR" altLang="zh-CN" sz="2000" dirty="0" smtClean="0"/>
              <a:t>α</a:t>
            </a:r>
            <a:r>
              <a:rPr lang="zh-CN" altLang="zh-CN" sz="2000" dirty="0" smtClean="0"/>
              <a:t>查得能使</a:t>
            </a:r>
          </a:p>
          <a:p>
            <a:endParaRPr lang="en-US" altLang="zh-CN" sz="2000" dirty="0" smtClean="0"/>
          </a:p>
          <a:p>
            <a:r>
              <a:rPr lang="zh-CN" altLang="zh-CN" sz="2000" dirty="0" smtClean="0"/>
              <a:t>的</a:t>
            </a:r>
            <a:r>
              <a:rPr lang="en-US" altLang="zh-CN" sz="2000" dirty="0" smtClean="0"/>
              <a:t>                          </a:t>
            </a:r>
            <a:r>
              <a:rPr lang="zh-CN" altLang="zh-CN" sz="2000" dirty="0" smtClean="0"/>
              <a:t>后，就可以按照不等式</a:t>
            </a:r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endParaRPr lang="zh-CN" altLang="zh-CN" sz="2000" dirty="0" smtClean="0"/>
          </a:p>
          <a:p>
            <a:r>
              <a:rPr lang="zh-CN" altLang="zh-CN" sz="2000" dirty="0" smtClean="0"/>
              <a:t>定的区域为拒绝域，拒绝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zh-CN" altLang="zh-CN" sz="2000" dirty="0" smtClean="0"/>
              <a:t>，否则接受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zh-CN" altLang="zh-CN" sz="2000" dirty="0" smtClean="0"/>
              <a:t>。</a:t>
            </a:r>
          </a:p>
          <a:p>
            <a:pPr algn="r"/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32" name="Object 8"/>
          <p:cNvGraphicFramePr>
            <a:graphicFrameLocks noChangeAspect="1"/>
          </p:cNvGraphicFramePr>
          <p:nvPr/>
        </p:nvGraphicFramePr>
        <p:xfrm>
          <a:off x="971500" y="1916790"/>
          <a:ext cx="864120" cy="551033"/>
        </p:xfrm>
        <a:graphic>
          <a:graphicData uri="http://schemas.openxmlformats.org/presentationml/2006/ole">
            <p:oleObj spid="_x0000_s52232" name="公式" r:id="rId3" imgW="660400" imgH="419100" progId="Equation.3">
              <p:embed/>
            </p:oleObj>
          </a:graphicData>
        </a:graphic>
      </p:graphicFrame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34" name="Object 10"/>
          <p:cNvGraphicFramePr>
            <a:graphicFrameLocks noChangeAspect="1"/>
          </p:cNvGraphicFramePr>
          <p:nvPr/>
        </p:nvGraphicFramePr>
        <p:xfrm>
          <a:off x="1835620" y="2132820"/>
          <a:ext cx="1728240" cy="200025"/>
        </p:xfrm>
        <a:graphic>
          <a:graphicData uri="http://schemas.openxmlformats.org/presentationml/2006/ole">
            <p:oleObj spid="_x0000_s52234" name="Equation" r:id="rId4" imgW="1562100" imgH="203200" progId="Equation.DSMT4">
              <p:embed/>
            </p:oleObj>
          </a:graphicData>
        </a:graphic>
      </p:graphicFrame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36" name="Object 12"/>
          <p:cNvGraphicFramePr>
            <a:graphicFrameLocks noChangeAspect="1"/>
          </p:cNvGraphicFramePr>
          <p:nvPr/>
        </p:nvGraphicFramePr>
        <p:xfrm>
          <a:off x="4355970" y="2148825"/>
          <a:ext cx="333375" cy="200025"/>
        </p:xfrm>
        <a:graphic>
          <a:graphicData uri="http://schemas.openxmlformats.org/presentationml/2006/ole">
            <p:oleObj spid="_x0000_s52236" name="Equation" r:id="rId5" imgW="330057" imgH="203112" progId="Equation.DSMT4">
              <p:embed/>
            </p:oleObj>
          </a:graphicData>
        </a:graphic>
      </p:graphicFrame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38" name="Object 14"/>
          <p:cNvGraphicFramePr>
            <a:graphicFrameLocks noChangeAspect="1"/>
          </p:cNvGraphicFramePr>
          <p:nvPr/>
        </p:nvGraphicFramePr>
        <p:xfrm>
          <a:off x="899490" y="2708900"/>
          <a:ext cx="1152160" cy="302442"/>
        </p:xfrm>
        <a:graphic>
          <a:graphicData uri="http://schemas.openxmlformats.org/presentationml/2006/ole">
            <p:oleObj spid="_x0000_s52238" name="Equation" r:id="rId6" imgW="761669" imgH="203112" progId="Equation.DSMT4">
              <p:embed/>
            </p:oleObj>
          </a:graphicData>
        </a:graphic>
      </p:graphicFrame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40" name="Object 16"/>
          <p:cNvGraphicFramePr>
            <a:graphicFrameLocks noChangeAspect="1"/>
          </p:cNvGraphicFramePr>
          <p:nvPr/>
        </p:nvGraphicFramePr>
        <p:xfrm>
          <a:off x="3059790" y="3140960"/>
          <a:ext cx="2589587" cy="360050"/>
        </p:xfrm>
        <a:graphic>
          <a:graphicData uri="http://schemas.openxmlformats.org/presentationml/2006/ole">
            <p:oleObj spid="_x0000_s52240" name="公式" r:id="rId7" imgW="1778000" imgH="241300" progId="Equation.3">
              <p:embed/>
            </p:oleObj>
          </a:graphicData>
        </a:graphic>
      </p:graphicFrame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42" name="Object 18"/>
          <p:cNvGraphicFramePr>
            <a:graphicFrameLocks noChangeAspect="1"/>
          </p:cNvGraphicFramePr>
          <p:nvPr/>
        </p:nvGraphicFramePr>
        <p:xfrm>
          <a:off x="755470" y="3648459"/>
          <a:ext cx="1440200" cy="356621"/>
        </p:xfrm>
        <a:graphic>
          <a:graphicData uri="http://schemas.openxmlformats.org/presentationml/2006/ole">
            <p:oleObj spid="_x0000_s52242" name="公式" r:id="rId8" imgW="1002865" imgH="241195" progId="Equation.3">
              <p:embed/>
            </p:oleObj>
          </a:graphicData>
        </a:graphic>
      </p:graphicFrame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2244" name="Object 20"/>
          <p:cNvGraphicFramePr>
            <a:graphicFrameLocks noChangeAspect="1"/>
          </p:cNvGraphicFramePr>
          <p:nvPr/>
        </p:nvGraphicFramePr>
        <p:xfrm>
          <a:off x="2573912" y="4005080"/>
          <a:ext cx="3438288" cy="1296180"/>
        </p:xfrm>
        <a:graphic>
          <a:graphicData uri="http://schemas.openxmlformats.org/presentationml/2006/ole">
            <p:oleObj spid="_x0000_s52244" name="公式" r:id="rId9" imgW="2400300" imgH="901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7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1988800"/>
            <a:ext cx="864235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zh-CN" sz="2000" b="1" dirty="0" smtClean="0"/>
              <a:t>例</a:t>
            </a:r>
            <a:r>
              <a:rPr lang="en-US" altLang="zh-CN" sz="2000" b="1" dirty="0" smtClean="0"/>
              <a:t>9-3</a:t>
            </a:r>
            <a:r>
              <a:rPr lang="en-US" altLang="zh-CN" sz="2000" dirty="0" smtClean="0"/>
              <a:t>  </a:t>
            </a:r>
            <a:r>
              <a:rPr lang="zh-CN" altLang="zh-CN" sz="2000" dirty="0" smtClean="0"/>
              <a:t>假定我们要考察某市三个地区</a:t>
            </a:r>
            <a:r>
              <a:rPr lang="en-US" altLang="zh-CN" sz="2000" dirty="0" smtClean="0"/>
              <a:t>A</a:t>
            </a:r>
            <a:r>
              <a:rPr lang="zh-CN" altLang="zh-CN" sz="2000" dirty="0" smtClean="0"/>
              <a:t>、</a:t>
            </a:r>
            <a:r>
              <a:rPr lang="en-US" altLang="zh-CN" sz="2000" dirty="0" smtClean="0"/>
              <a:t>B</a:t>
            </a:r>
            <a:r>
              <a:rPr lang="zh-CN" altLang="zh-CN" sz="2000" dirty="0" smtClean="0"/>
              <a:t>、</a:t>
            </a:r>
            <a:r>
              <a:rPr lang="en-US" altLang="zh-CN" sz="2000" dirty="0" smtClean="0"/>
              <a:t>C</a:t>
            </a:r>
            <a:r>
              <a:rPr lang="zh-CN" altLang="zh-CN" sz="2000" dirty="0" smtClean="0"/>
              <a:t>对某份市政计划书的反应，要求这三个地区的每个人给出他们对计划书的看法：赞成、不关心、不赞成。假定收集的资料是由</a:t>
            </a:r>
            <a:r>
              <a:rPr lang="en-US" altLang="zh-CN" sz="2000" dirty="0" smtClean="0"/>
              <a:t>100</a:t>
            </a:r>
            <a:r>
              <a:rPr lang="zh-CN" altLang="zh-CN" sz="2000" dirty="0" smtClean="0"/>
              <a:t>个</a:t>
            </a:r>
            <a:r>
              <a:rPr lang="en-US" altLang="zh-CN" sz="2000" dirty="0" smtClean="0"/>
              <a:t>A</a:t>
            </a:r>
            <a:r>
              <a:rPr lang="zh-CN" altLang="zh-CN" sz="2000" dirty="0" smtClean="0"/>
              <a:t>区的人、</a:t>
            </a:r>
            <a:r>
              <a:rPr lang="en-US" altLang="zh-CN" sz="2000" dirty="0" smtClean="0"/>
              <a:t>200</a:t>
            </a:r>
            <a:r>
              <a:rPr lang="zh-CN" altLang="zh-CN" sz="2000" dirty="0" smtClean="0"/>
              <a:t>个</a:t>
            </a:r>
            <a:r>
              <a:rPr lang="en-US" altLang="zh-CN" sz="2000" dirty="0" smtClean="0"/>
              <a:t>B</a:t>
            </a:r>
            <a:r>
              <a:rPr lang="zh-CN" altLang="zh-CN" sz="2000" dirty="0" smtClean="0"/>
              <a:t>区的人、</a:t>
            </a:r>
            <a:r>
              <a:rPr lang="en-US" altLang="zh-CN" sz="2000" dirty="0" smtClean="0"/>
              <a:t>300</a:t>
            </a:r>
            <a:r>
              <a:rPr lang="zh-CN" altLang="zh-CN" sz="2000" dirty="0" smtClean="0"/>
              <a:t>个</a:t>
            </a:r>
            <a:r>
              <a:rPr lang="en-US" altLang="zh-CN" sz="2000" dirty="0" smtClean="0"/>
              <a:t>C</a:t>
            </a:r>
            <a:r>
              <a:rPr lang="zh-CN" altLang="zh-CN" sz="2000" dirty="0" smtClean="0"/>
              <a:t>区的人所构成的一个样本，对各种反应所得到的频数如表</a:t>
            </a:r>
            <a:r>
              <a:rPr lang="en-US" altLang="zh-CN" sz="2000" dirty="0" smtClean="0"/>
              <a:t>9-6</a:t>
            </a:r>
            <a:r>
              <a:rPr lang="zh-CN" altLang="zh-CN" sz="2000" dirty="0" smtClean="0"/>
              <a:t>所示</a:t>
            </a:r>
            <a:r>
              <a:rPr lang="zh-CN" altLang="en-US" sz="2000" dirty="0" smtClean="0"/>
              <a:t>，</a:t>
            </a:r>
            <a:r>
              <a:rPr lang="zh-CN" altLang="zh-CN" sz="2000" dirty="0" smtClean="0"/>
              <a:t>问：不同地区的人对此计划书的看法是否存在差异？（给定显著性水平</a:t>
            </a:r>
            <a:r>
              <a:rPr lang="en-US" altLang="zh-CN" sz="2000" dirty="0" smtClean="0"/>
              <a:t>          </a:t>
            </a:r>
            <a:r>
              <a:rPr lang="zh-CN" altLang="zh-CN" sz="2000" dirty="0" smtClean="0"/>
              <a:t>）</a:t>
            </a:r>
          </a:p>
          <a:p>
            <a:endParaRPr lang="zh-CN" altLang="zh-CN" sz="2000" dirty="0" smtClean="0"/>
          </a:p>
          <a:p>
            <a:pPr algn="r"/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6012200" y="3356990"/>
          <a:ext cx="561975" cy="180975"/>
        </p:xfrm>
        <a:graphic>
          <a:graphicData uri="http://schemas.openxmlformats.org/presentationml/2006/ole">
            <p:oleObj spid="_x0000_s63497" name="Equation" r:id="rId3" imgW="558558" imgH="177723" progId="Equation.DSMT4">
              <p:embed/>
            </p:oleObj>
          </a:graphicData>
        </a:graphic>
      </p:graphicFrame>
      <p:graphicFrame>
        <p:nvGraphicFramePr>
          <p:cNvPr id="63499" name="Object 11"/>
          <p:cNvGraphicFramePr>
            <a:graphicFrameLocks noChangeAspect="1"/>
          </p:cNvGraphicFramePr>
          <p:nvPr/>
        </p:nvGraphicFramePr>
        <p:xfrm>
          <a:off x="849313" y="3644900"/>
          <a:ext cx="7405687" cy="2900363"/>
        </p:xfrm>
        <a:graphic>
          <a:graphicData uri="http://schemas.openxmlformats.org/presentationml/2006/ole">
            <p:oleObj spid="_x0000_s63499" name="文档" r:id="rId4" imgW="5303916" imgH="207331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8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1988800"/>
            <a:ext cx="8642350" cy="37240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zh-CN" sz="2000" b="1" dirty="0" smtClean="0"/>
              <a:t>解</a:t>
            </a:r>
            <a:r>
              <a:rPr lang="en-US" altLang="zh-CN" sz="2000" dirty="0" smtClean="0"/>
              <a:t>  </a:t>
            </a:r>
            <a:r>
              <a:rPr lang="zh-CN" altLang="zh-CN" sz="2000" dirty="0" smtClean="0"/>
              <a:t>由已知</a:t>
            </a:r>
            <a:r>
              <a:rPr lang="en-US" altLang="zh-CN" sz="2000" dirty="0" smtClean="0"/>
              <a:t>n=400</a:t>
            </a:r>
            <a:r>
              <a:rPr lang="zh-CN" altLang="zh-CN" sz="2000" dirty="0" smtClean="0"/>
              <a:t> ，</a:t>
            </a:r>
            <a:r>
              <a:rPr lang="en-US" altLang="zh-CN" sz="2000" dirty="0" smtClean="0"/>
              <a:t>r=3 </a:t>
            </a:r>
            <a:r>
              <a:rPr lang="zh-CN" altLang="zh-CN" sz="2000" dirty="0" smtClean="0"/>
              <a:t>，</a:t>
            </a:r>
            <a:r>
              <a:rPr lang="en-US" altLang="zh-CN" sz="2000" dirty="0" smtClean="0"/>
              <a:t>c=3 </a:t>
            </a:r>
            <a:r>
              <a:rPr lang="zh-CN" altLang="zh-CN" sz="2000" dirty="0" smtClean="0"/>
              <a:t>，所以</a:t>
            </a:r>
            <a:r>
              <a:rPr lang="en-US" altLang="zh-CN" sz="2000" dirty="0" smtClean="0"/>
              <a:t>(r-1)(c-1)=4 </a:t>
            </a:r>
            <a:r>
              <a:rPr lang="zh-CN" altLang="zh-CN" sz="2000" dirty="0" smtClean="0"/>
              <a:t>。</a:t>
            </a:r>
          </a:p>
          <a:p>
            <a:r>
              <a:rPr lang="en-US" altLang="zh-CN" sz="2000" dirty="0" smtClean="0"/>
              <a:t>1    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zh-CN" altLang="zh-CN" sz="2000" dirty="0" smtClean="0"/>
              <a:t>：不同地区的人对这份计划书的看法是独立的；</a:t>
            </a:r>
          </a:p>
          <a:p>
            <a:r>
              <a:rPr lang="en-US" altLang="zh-CN" sz="2000" dirty="0" smtClean="0"/>
              <a:t>      </a:t>
            </a:r>
            <a:r>
              <a:rPr lang="en-US" altLang="zh-CN" sz="2000" i="1" dirty="0" smtClean="0"/>
              <a:t>H</a:t>
            </a:r>
            <a:r>
              <a:rPr lang="en-US" altLang="zh-CN" sz="2000" baseline="-25000" dirty="0" smtClean="0"/>
              <a:t>1</a:t>
            </a:r>
            <a:r>
              <a:rPr lang="zh-CN" altLang="zh-CN" sz="2000" dirty="0" smtClean="0"/>
              <a:t>：不同地区的人对这份计划书的看法是相关的。</a:t>
            </a:r>
          </a:p>
          <a:p>
            <a:r>
              <a:rPr lang="en-US" altLang="zh-CN" sz="2000" dirty="0" smtClean="0"/>
              <a:t>2 </a:t>
            </a:r>
            <a:r>
              <a:rPr lang="zh-CN" altLang="zh-CN" sz="2000" dirty="0" smtClean="0"/>
              <a:t>拒绝域：</a:t>
            </a:r>
            <a:r>
              <a:rPr lang="en-US" altLang="zh-CN" sz="2000" dirty="0" smtClean="0"/>
              <a:t>                          </a:t>
            </a:r>
            <a:r>
              <a:rPr lang="zh-CN" altLang="zh-CN" sz="2000" dirty="0" smtClean="0"/>
              <a:t>。 </a:t>
            </a:r>
          </a:p>
          <a:p>
            <a:r>
              <a:rPr lang="en-US" altLang="zh-CN" sz="2000" dirty="0" smtClean="0"/>
              <a:t>3 </a:t>
            </a:r>
            <a:r>
              <a:rPr lang="zh-CN" altLang="zh-CN" sz="2000" dirty="0" smtClean="0"/>
              <a:t>计算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的观测值</a:t>
            </a:r>
          </a:p>
          <a:p>
            <a:r>
              <a:rPr lang="zh-CN" altLang="zh-CN" sz="2000" dirty="0" smtClean="0"/>
              <a:t>（</a:t>
            </a:r>
            <a:r>
              <a:rPr lang="en-US" altLang="zh-CN" sz="2000" dirty="0" smtClean="0"/>
              <a:t>1</a:t>
            </a:r>
            <a:r>
              <a:rPr lang="zh-CN" altLang="zh-CN" sz="2000" dirty="0" smtClean="0"/>
              <a:t>）首先计算全部期望频数</a:t>
            </a:r>
            <a:r>
              <a:rPr lang="en-US" altLang="zh-CN" sz="2000" dirty="0" smtClean="0"/>
              <a:t>                               </a:t>
            </a:r>
            <a:r>
              <a:rPr lang="zh-CN" altLang="zh-CN" sz="2000" dirty="0" smtClean="0"/>
              <a:t>，计算结果如表</a:t>
            </a:r>
            <a:r>
              <a:rPr lang="en-US" altLang="zh-CN" sz="2000" dirty="0" smtClean="0"/>
              <a:t>9-7</a:t>
            </a:r>
            <a:r>
              <a:rPr lang="zh-CN" altLang="zh-CN" sz="2000" dirty="0" smtClean="0"/>
              <a:t>所示：</a:t>
            </a:r>
          </a:p>
          <a:p>
            <a:endParaRPr lang="zh-CN" altLang="zh-CN" sz="2000" dirty="0" smtClean="0"/>
          </a:p>
          <a:p>
            <a:pPr algn="r"/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1475570" y="3356990"/>
          <a:ext cx="1728240" cy="337547"/>
        </p:xfrm>
        <a:graphic>
          <a:graphicData uri="http://schemas.openxmlformats.org/presentationml/2006/ole">
            <p:oleObj spid="_x0000_s64516" name="Equation" r:id="rId3" imgW="1231366" imgH="241195" progId="Equation.DSMT4">
              <p:embed/>
            </p:oleObj>
          </a:graphicData>
        </a:graphic>
      </p:graphicFrame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8" name="Object 6"/>
          <p:cNvGraphicFramePr>
            <a:graphicFrameLocks noChangeAspect="1"/>
          </p:cNvGraphicFramePr>
          <p:nvPr/>
        </p:nvGraphicFramePr>
        <p:xfrm>
          <a:off x="3563860" y="4221110"/>
          <a:ext cx="720100" cy="459194"/>
        </p:xfrm>
        <a:graphic>
          <a:graphicData uri="http://schemas.openxmlformats.org/presentationml/2006/ole">
            <p:oleObj spid="_x0000_s64518" name="公式" r:id="rId4" imgW="660400" imgH="419100" progId="Equation.3">
              <p:embed/>
            </p:oleObj>
          </a:graphicData>
        </a:graphic>
      </p:graphicFrame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4283960" y="4365130"/>
          <a:ext cx="1219200" cy="200025"/>
        </p:xfrm>
        <a:graphic>
          <a:graphicData uri="http://schemas.openxmlformats.org/presentationml/2006/ole">
            <p:oleObj spid="_x0000_s64520" name="Equation" r:id="rId5" imgW="1231366" imgH="203112" progId="Equation.DSMT4">
              <p:embed/>
            </p:oleObj>
          </a:graphicData>
        </a:graphic>
      </p:graphicFrame>
      <p:graphicFrame>
        <p:nvGraphicFramePr>
          <p:cNvPr id="64522" name="Object 10"/>
          <p:cNvGraphicFramePr>
            <a:graphicFrameLocks noChangeAspect="1"/>
          </p:cNvGraphicFramePr>
          <p:nvPr/>
        </p:nvGraphicFramePr>
        <p:xfrm>
          <a:off x="1376477" y="4653170"/>
          <a:ext cx="6291953" cy="2113012"/>
        </p:xfrm>
        <a:graphic>
          <a:graphicData uri="http://schemas.openxmlformats.org/presentationml/2006/ole">
            <p:oleObj spid="_x0000_s64522" name="文档" r:id="rId6" imgW="5303916" imgH="178062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"/>
          <p:cNvSpPr txBox="1">
            <a:spLocks noChangeArrowheads="1"/>
          </p:cNvSpPr>
          <p:nvPr/>
        </p:nvSpPr>
        <p:spPr bwMode="auto">
          <a:xfrm>
            <a:off x="8316913" y="406400"/>
            <a:ext cx="6318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CN" sz="800">
                <a:solidFill>
                  <a:schemeClr val="bg1"/>
                </a:solidFill>
              </a:rPr>
              <a:t>[ </a:t>
            </a:r>
            <a:fld id="{7B85DDC0-8727-45DB-969C-6126A19013FF}" type="slidenum">
              <a:rPr lang="en-US" altLang="zh-CN" sz="800">
                <a:solidFill>
                  <a:schemeClr val="bg1"/>
                </a:solidFill>
              </a:rPr>
              <a:pPr algn="r"/>
              <a:t>9</a:t>
            </a:fld>
            <a:r>
              <a:rPr lang="en-US" altLang="zh-CN" sz="800">
                <a:solidFill>
                  <a:schemeClr val="bg1"/>
                </a:solidFill>
              </a:rPr>
              <a:t> ]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323410" y="1988800"/>
            <a:ext cx="8642350" cy="3016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dirty="0" smtClean="0"/>
              <a:t>    </a:t>
            </a:r>
            <a:r>
              <a:rPr lang="zh-CN" altLang="zh-CN" sz="2000" dirty="0" smtClean="0"/>
              <a:t>（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）利用公式（</a:t>
            </a:r>
            <a:r>
              <a:rPr lang="en-US" altLang="zh-CN" sz="2000" dirty="0" smtClean="0"/>
              <a:t>9.3</a:t>
            </a:r>
            <a:r>
              <a:rPr lang="zh-CN" altLang="zh-CN" sz="2000" dirty="0" smtClean="0"/>
              <a:t>）计算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zh-CN" altLang="zh-CN" sz="2000" dirty="0" smtClean="0"/>
              <a:t>的观测值为</a:t>
            </a:r>
            <a:endParaRPr lang="en-US" altLang="zh-CN" sz="2000" dirty="0" smtClean="0"/>
          </a:p>
          <a:p>
            <a:r>
              <a:rPr lang="en-US" altLang="zh-CN" sz="2000" dirty="0" smtClean="0"/>
              <a:t>                                 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endParaRPr lang="zh-CN" altLang="zh-CN" sz="2000" dirty="0" smtClean="0"/>
          </a:p>
          <a:p>
            <a:r>
              <a:rPr lang="en-US" altLang="zh-CN" sz="2000" dirty="0" smtClean="0"/>
              <a:t>       4  </a:t>
            </a:r>
            <a:r>
              <a:rPr lang="zh-CN" altLang="zh-CN" sz="2000" dirty="0" smtClean="0"/>
              <a:t>结论：因为</a:t>
            </a:r>
            <a:r>
              <a:rPr lang="el-GR" altLang="zh-CN" sz="2000" dirty="0" smtClean="0"/>
              <a:t>χ</a:t>
            </a:r>
            <a:r>
              <a:rPr lang="en-US" altLang="zh-CN" sz="2000" baseline="30000" dirty="0" smtClean="0"/>
              <a:t>2</a:t>
            </a:r>
            <a:r>
              <a:rPr lang="en-US" altLang="zh-CN" sz="2000" dirty="0" smtClean="0"/>
              <a:t>=105.55&gt;9.49 </a:t>
            </a:r>
            <a:r>
              <a:rPr lang="zh-CN" altLang="zh-CN" sz="2000" dirty="0" smtClean="0"/>
              <a:t>，拒绝原假设</a:t>
            </a:r>
            <a:r>
              <a:rPr lang="en-US" altLang="zh-CN" sz="2000" dirty="0" smtClean="0"/>
              <a:t>H</a:t>
            </a:r>
            <a:r>
              <a:rPr lang="en-US" altLang="zh-CN" sz="2000" baseline="-25000" dirty="0" smtClean="0"/>
              <a:t>0</a:t>
            </a:r>
            <a:r>
              <a:rPr lang="en-US" altLang="zh-CN" sz="2000" dirty="0" smtClean="0"/>
              <a:t> </a:t>
            </a:r>
            <a:r>
              <a:rPr lang="zh-CN" altLang="zh-CN" sz="2000" dirty="0" smtClean="0"/>
              <a:t>，即：不同地区的人对这份计划书的态度是相关的。</a:t>
            </a:r>
            <a:endParaRPr lang="en-US" altLang="zh-CN" sz="2000" dirty="0" smtClean="0"/>
          </a:p>
          <a:p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在已经得到一个显著的独立性检验结果之后，如果只考察一些单元格的数据，而不考察其他单元格的数据，可以作出一些更具体的论述。例如，在例</a:t>
            </a:r>
            <a:r>
              <a:rPr lang="en-US" altLang="zh-CN" sz="2000" dirty="0" smtClean="0"/>
              <a:t>9-3</a:t>
            </a:r>
            <a:r>
              <a:rPr lang="zh-CN" altLang="zh-CN" sz="2000" dirty="0" smtClean="0"/>
              <a:t>中，可以只比较</a:t>
            </a:r>
            <a:r>
              <a:rPr lang="en-US" altLang="zh-CN" sz="2000" dirty="0" smtClean="0"/>
              <a:t>A</a:t>
            </a:r>
            <a:r>
              <a:rPr lang="zh-CN" altLang="zh-CN" sz="2000" dirty="0" smtClean="0"/>
              <a:t>区与</a:t>
            </a:r>
            <a:r>
              <a:rPr lang="en-US" altLang="zh-CN" sz="2000" dirty="0" smtClean="0"/>
              <a:t>B</a:t>
            </a:r>
            <a:r>
              <a:rPr lang="zh-CN" altLang="zh-CN" sz="2000" dirty="0" smtClean="0"/>
              <a:t>区人的意见。为此，可以删除表格</a:t>
            </a:r>
            <a:r>
              <a:rPr lang="en-US" altLang="zh-CN" sz="2000" dirty="0" smtClean="0"/>
              <a:t>9-6</a:t>
            </a:r>
            <a:r>
              <a:rPr lang="zh-CN" altLang="zh-CN" sz="2000" dirty="0" smtClean="0"/>
              <a:t>中的第三行，从而得到一个新的</a:t>
            </a:r>
            <a:r>
              <a:rPr lang="en-US" altLang="zh-CN" sz="2000" dirty="0" smtClean="0"/>
              <a:t>2</a:t>
            </a:r>
            <a:r>
              <a:rPr lang="zh-CN" altLang="zh-CN" sz="2000" dirty="0" smtClean="0"/>
              <a:t>×</a:t>
            </a:r>
            <a:r>
              <a:rPr lang="en-US" altLang="zh-CN" sz="2000" dirty="0" smtClean="0"/>
              <a:t>3</a:t>
            </a:r>
            <a:r>
              <a:rPr lang="zh-CN" altLang="zh-CN" sz="2000" dirty="0" smtClean="0"/>
              <a:t>列联表，如表</a:t>
            </a:r>
            <a:r>
              <a:rPr lang="en-US" altLang="zh-CN" sz="2000" dirty="0" smtClean="0"/>
              <a:t>9-8</a:t>
            </a:r>
            <a:r>
              <a:rPr lang="zh-CN" altLang="zh-CN" sz="2000" dirty="0" smtClean="0"/>
              <a:t>所示：</a:t>
            </a:r>
            <a:endParaRPr lang="zh-CN" altLang="zh-CN" sz="200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95288" y="738188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dirty="0" smtClean="0">
                <a:latin typeface="楷体_GB2312" pitchFamily="49" charset="-122"/>
                <a:ea typeface="楷体_GB2312" pitchFamily="49" charset="-122"/>
              </a:rPr>
              <a:t>9.2 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列联表的独立性检验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95288" y="1243013"/>
            <a:ext cx="8353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 i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Section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2 Independence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Test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of </a:t>
            </a:r>
            <a:r>
              <a:rPr lang="en-US" altLang="zh-CN" b="1" i="1" dirty="0" smtClean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Contingency Table</a:t>
            </a:r>
            <a:endParaRPr lang="en-US" altLang="zh-CN" b="1" i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42" name="Object 6"/>
          <p:cNvGraphicFramePr>
            <a:graphicFrameLocks noChangeAspect="1"/>
          </p:cNvGraphicFramePr>
          <p:nvPr/>
        </p:nvGraphicFramePr>
        <p:xfrm>
          <a:off x="2771750" y="2420860"/>
          <a:ext cx="1190625" cy="485775"/>
        </p:xfrm>
        <a:graphic>
          <a:graphicData uri="http://schemas.openxmlformats.org/presentationml/2006/ole">
            <p:oleObj spid="_x0000_s65542" name="Equation" r:id="rId3" imgW="1193800" imgH="482600" progId="Equation.DSMT4">
              <p:embed/>
            </p:oleObj>
          </a:graphicData>
        </a:graphic>
      </p:graphicFrame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44" name="Object 8"/>
          <p:cNvGraphicFramePr>
            <a:graphicFrameLocks noChangeAspect="1"/>
          </p:cNvGraphicFramePr>
          <p:nvPr/>
        </p:nvGraphicFramePr>
        <p:xfrm>
          <a:off x="3995920" y="2564880"/>
          <a:ext cx="571500" cy="180975"/>
        </p:xfrm>
        <a:graphic>
          <a:graphicData uri="http://schemas.openxmlformats.org/presentationml/2006/ole">
            <p:oleObj spid="_x0000_s65544" name="Equation" r:id="rId4" imgW="571004" imgH="177646" progId="Equation.DSMT4">
              <p:embed/>
            </p:oleObj>
          </a:graphicData>
        </a:graphic>
      </p:graphicFrame>
      <p:graphicFrame>
        <p:nvGraphicFramePr>
          <p:cNvPr id="65546" name="Object 10"/>
          <p:cNvGraphicFramePr>
            <a:graphicFrameLocks noChangeAspect="1"/>
          </p:cNvGraphicFramePr>
          <p:nvPr/>
        </p:nvGraphicFramePr>
        <p:xfrm>
          <a:off x="1259540" y="4797190"/>
          <a:ext cx="6419595" cy="2132820"/>
        </p:xfrm>
        <a:graphic>
          <a:graphicData uri="http://schemas.openxmlformats.org/presentationml/2006/ole">
            <p:oleObj spid="_x0000_s65546" name="文档" r:id="rId5" imgW="5303916" imgH="176154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3167</TotalTime>
  <Words>1976</Words>
  <Application>Microsoft Office PowerPoint</Application>
  <PresentationFormat>全屏显示(4:3)</PresentationFormat>
  <Paragraphs>141</Paragraphs>
  <Slides>17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默认设计模板</vt:lpstr>
      <vt:lpstr>文档</vt:lpstr>
      <vt:lpstr>Equation</vt:lpstr>
      <vt:lpstr>公式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Wang Baojun</dc:creator>
  <cp:lastModifiedBy>Administrator</cp:lastModifiedBy>
  <cp:revision>277</cp:revision>
  <dcterms:created xsi:type="dcterms:W3CDTF">2007-08-22T02:58:30Z</dcterms:created>
  <dcterms:modified xsi:type="dcterms:W3CDTF">2014-08-17T13:12:38Z</dcterms:modified>
</cp:coreProperties>
</file>